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2" r:id="rId2"/>
    <p:sldId id="259" r:id="rId3"/>
    <p:sldId id="262" r:id="rId4"/>
    <p:sldId id="283" r:id="rId5"/>
    <p:sldId id="301" r:id="rId6"/>
    <p:sldId id="286" r:id="rId7"/>
    <p:sldId id="302" r:id="rId8"/>
    <p:sldId id="303" r:id="rId9"/>
    <p:sldId id="272" r:id="rId10"/>
    <p:sldId id="304" r:id="rId11"/>
    <p:sldId id="305" r:id="rId12"/>
    <p:sldId id="306" r:id="rId13"/>
    <p:sldId id="309" r:id="rId14"/>
    <p:sldId id="307" r:id="rId15"/>
    <p:sldId id="271" r:id="rId16"/>
    <p:sldId id="289" r:id="rId17"/>
    <p:sldId id="281" r:id="rId18"/>
    <p:sldId id="310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 Black" panose="020B0604020202020204" charset="-52"/>
      <p:bold r:id="rId26"/>
      <p:boldItalic r:id="rId27"/>
    </p:embeddedFont>
    <p:embeddedFont>
      <p:font typeface="Montserrat" panose="020B0604020202020204" charset="-52"/>
      <p:regular r:id="rId28"/>
      <p:bold r:id="rId29"/>
      <p:italic r:id="rId30"/>
      <p:boldItalic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90939"/>
    <a:srgbClr val="932134"/>
    <a:srgbClr val="B81733"/>
    <a:srgbClr val="F7F7F7"/>
    <a:srgbClr val="E9D1D4"/>
    <a:srgbClr val="C42034"/>
    <a:srgbClr val="931827"/>
    <a:srgbClr val="EAEAEA"/>
    <a:srgbClr val="9A2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6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4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7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андра Кедрина" userId="9a76e2c73118209d" providerId="LiveId" clId="{57C30A72-B365-4E68-B7F6-CF8A237F4A0F}"/>
    <pc:docChg chg="custSel modMainMaster">
      <pc:chgData name="Александра Кедрина" userId="9a76e2c73118209d" providerId="LiveId" clId="{57C30A72-B365-4E68-B7F6-CF8A237F4A0F}" dt="2022-07-21T16:01:43.751" v="9" actId="14826"/>
      <pc:docMkLst>
        <pc:docMk/>
      </pc:docMkLst>
      <pc:sldMasterChg chg="modSldLayout">
        <pc:chgData name="Александра Кедрина" userId="9a76e2c73118209d" providerId="LiveId" clId="{57C30A72-B365-4E68-B7F6-CF8A237F4A0F}" dt="2022-07-21T16:01:43.751" v="9" actId="14826"/>
        <pc:sldMasterMkLst>
          <pc:docMk/>
          <pc:sldMasterMk cId="790369808" sldId="2147483648"/>
        </pc:sldMasterMkLst>
        <pc:sldLayoutChg chg="addSp delSp modSp">
          <pc:chgData name="Александра Кедрина" userId="9a76e2c73118209d" providerId="LiveId" clId="{57C30A72-B365-4E68-B7F6-CF8A237F4A0F}" dt="2022-07-21T16:01:43.751" v="9" actId="14826"/>
          <pc:sldLayoutMkLst>
            <pc:docMk/>
            <pc:sldMasterMk cId="790369808" sldId="2147483648"/>
            <pc:sldLayoutMk cId="3100907658" sldId="2147483649"/>
          </pc:sldLayoutMkLst>
          <pc:picChg chg="add mod">
            <ac:chgData name="Александра Кедрина" userId="9a76e2c73118209d" providerId="LiveId" clId="{57C30A72-B365-4E68-B7F6-CF8A237F4A0F}" dt="2022-07-19T13:29:06.270" v="8" actId="1038"/>
            <ac:picMkLst>
              <pc:docMk/>
              <pc:sldMasterMk cId="790369808" sldId="2147483648"/>
              <pc:sldLayoutMk cId="3100907658" sldId="2147483649"/>
              <ac:picMk id="2" creationId="{039A2C02-A28E-4F81-8C9A-5E1E677DACA4}"/>
            </ac:picMkLst>
          </pc:picChg>
          <pc:picChg chg="del">
            <ac:chgData name="Александра Кедрина" userId="9a76e2c73118209d" providerId="LiveId" clId="{57C30A72-B365-4E68-B7F6-CF8A237F4A0F}" dt="2022-07-19T13:28:54.529" v="0" actId="478"/>
            <ac:picMkLst>
              <pc:docMk/>
              <pc:sldMasterMk cId="790369808" sldId="2147483648"/>
              <pc:sldLayoutMk cId="3100907658" sldId="2147483649"/>
              <ac:picMk id="18" creationId="{25CD31EA-5D0C-42DF-B375-DF303DFFD228}"/>
            </ac:picMkLst>
          </pc:picChg>
          <pc:picChg chg="mod">
            <ac:chgData name="Александра Кедрина" userId="9a76e2c73118209d" providerId="LiveId" clId="{57C30A72-B365-4E68-B7F6-CF8A237F4A0F}" dt="2022-07-21T16:01:43.751" v="9" actId="14826"/>
            <ac:picMkLst>
              <pc:docMk/>
              <pc:sldMasterMk cId="790369808" sldId="2147483648"/>
              <pc:sldLayoutMk cId="3100907658" sldId="2147483649"/>
              <ac:picMk id="24" creationId="{4F56128A-03AF-4D4F-A5D6-02B5311205B7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A5F2E-AF5F-4E9A-8446-D67016071BE4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045254-C9A7-4E2E-8F54-14EB799A05D9}">
      <dgm:prSet phldrT="[Текст]" custT="1"/>
      <dgm:spPr/>
      <dgm:t>
        <a:bodyPr/>
        <a:lstStyle/>
        <a:p>
          <a:r>
            <a:rPr lang="ru-RU" sz="2400" b="1" dirty="0"/>
            <a:t>ИЗУЧЕНИЕ КНИГИ</a:t>
          </a:r>
        </a:p>
      </dgm:t>
    </dgm:pt>
    <dgm:pt modelId="{1C58AF41-7A63-486A-B1E8-1EE455CEB793}" type="parTrans" cxnId="{CD706853-9BA6-4E02-918C-9F8584C38840}">
      <dgm:prSet/>
      <dgm:spPr/>
      <dgm:t>
        <a:bodyPr/>
        <a:lstStyle/>
        <a:p>
          <a:endParaRPr lang="ru-RU"/>
        </a:p>
      </dgm:t>
    </dgm:pt>
    <dgm:pt modelId="{4C44B239-6F9F-40D7-BF51-55E1C5926ED3}" type="sibTrans" cxnId="{CD706853-9BA6-4E02-918C-9F8584C38840}">
      <dgm:prSet/>
      <dgm:spPr/>
      <dgm:t>
        <a:bodyPr/>
        <a:lstStyle/>
        <a:p>
          <a:endParaRPr lang="ru-RU"/>
        </a:p>
      </dgm:t>
    </dgm:pt>
    <dgm:pt modelId="{CF51B4DB-C8EA-4F5A-B91A-694A6238CCB1}">
      <dgm:prSet phldrT="[Текст]" custT="1"/>
      <dgm:spPr/>
      <dgm:t>
        <a:bodyPr/>
        <a:lstStyle/>
        <a:p>
          <a:r>
            <a:rPr lang="ru-RU" sz="2400" b="1" dirty="0"/>
            <a:t>ОБСЛЕДОВАНИЕ КНИГИ </a:t>
          </a:r>
        </a:p>
      </dgm:t>
    </dgm:pt>
    <dgm:pt modelId="{68967B09-B67C-4704-A7D0-1DF64FF5C37F}" type="parTrans" cxnId="{1398FC8D-A10A-4450-BBF9-DCC82E2B2BE2}">
      <dgm:prSet/>
      <dgm:spPr/>
      <dgm:t>
        <a:bodyPr/>
        <a:lstStyle/>
        <a:p>
          <a:endParaRPr lang="ru-RU"/>
        </a:p>
      </dgm:t>
    </dgm:pt>
    <dgm:pt modelId="{66AF1684-7B17-447B-A799-D0A1A1D55749}" type="sibTrans" cxnId="{1398FC8D-A10A-4450-BBF9-DCC82E2B2BE2}">
      <dgm:prSet/>
      <dgm:spPr/>
      <dgm:t>
        <a:bodyPr/>
        <a:lstStyle/>
        <a:p>
          <a:endParaRPr lang="ru-RU"/>
        </a:p>
      </dgm:t>
    </dgm:pt>
    <dgm:pt modelId="{0A7E2015-CDA7-4249-B021-93B9CE184D76}">
      <dgm:prSet phldrT="[Текст]" custT="1"/>
      <dgm:spPr/>
      <dgm:t>
        <a:bodyPr/>
        <a:lstStyle/>
        <a:p>
          <a:r>
            <a:rPr lang="ru-RU" sz="2400" b="1" dirty="0"/>
            <a:t>ОПРЕДЕЛЕНИЕ ПОРЯДКА ДЕЙСТВИЙ</a:t>
          </a:r>
        </a:p>
      </dgm:t>
    </dgm:pt>
    <dgm:pt modelId="{E4945923-BF55-494D-B309-E691097548AA}" type="parTrans" cxnId="{703A512F-A69E-4AFC-BD04-17ABF256EAD5}">
      <dgm:prSet/>
      <dgm:spPr/>
      <dgm:t>
        <a:bodyPr/>
        <a:lstStyle/>
        <a:p>
          <a:endParaRPr lang="ru-RU"/>
        </a:p>
      </dgm:t>
    </dgm:pt>
    <dgm:pt modelId="{AAAD9F4C-A648-4796-9770-011869213FC3}" type="sibTrans" cxnId="{703A512F-A69E-4AFC-BD04-17ABF256EAD5}">
      <dgm:prSet/>
      <dgm:spPr/>
      <dgm:t>
        <a:bodyPr/>
        <a:lstStyle/>
        <a:p>
          <a:endParaRPr lang="ru-RU"/>
        </a:p>
      </dgm:t>
    </dgm:pt>
    <dgm:pt modelId="{1DA55C57-CDDF-4DD0-BD58-D99DBB49552E}">
      <dgm:prSet phldrT="[Текст]" custT="1"/>
      <dgm:spPr/>
      <dgm:t>
        <a:bodyPr/>
        <a:lstStyle/>
        <a:p>
          <a:r>
            <a:rPr lang="ru-RU" sz="2400" b="1" dirty="0"/>
            <a:t>КОНЦЕНТРАЦИЯ ВНИМАНИЯ </a:t>
          </a:r>
        </a:p>
      </dgm:t>
    </dgm:pt>
    <dgm:pt modelId="{5BE1DC85-C372-4C24-A5B6-E10B433ACC94}" type="parTrans" cxnId="{9C7C566D-35A6-44A0-91D0-663CB98BF53A}">
      <dgm:prSet/>
      <dgm:spPr/>
      <dgm:t>
        <a:bodyPr/>
        <a:lstStyle/>
        <a:p>
          <a:endParaRPr lang="ru-RU"/>
        </a:p>
      </dgm:t>
    </dgm:pt>
    <dgm:pt modelId="{EFA4988E-4D82-4A0A-9126-6E7CBD70A630}" type="sibTrans" cxnId="{9C7C566D-35A6-44A0-91D0-663CB98BF53A}">
      <dgm:prSet/>
      <dgm:spPr/>
      <dgm:t>
        <a:bodyPr/>
        <a:lstStyle/>
        <a:p>
          <a:endParaRPr lang="ru-RU"/>
        </a:p>
      </dgm:t>
    </dgm:pt>
    <dgm:pt modelId="{E816AAEE-B2AC-4BBF-B55E-4FC6FC4CF61F}">
      <dgm:prSet phldrT="[Текст]" custT="1"/>
      <dgm:spPr/>
      <dgm:t>
        <a:bodyPr/>
        <a:lstStyle/>
        <a:p>
          <a:r>
            <a:rPr lang="ru-RU" sz="2200" b="1" dirty="0"/>
            <a:t>ПРОСЛУШИВАНИЕ</a:t>
          </a:r>
        </a:p>
      </dgm:t>
    </dgm:pt>
    <dgm:pt modelId="{445F3E6C-B924-4009-B509-6C031C48FA4C}" type="parTrans" cxnId="{CD5485F0-D145-490A-B28D-EC5211643723}">
      <dgm:prSet/>
      <dgm:spPr/>
      <dgm:t>
        <a:bodyPr/>
        <a:lstStyle/>
        <a:p>
          <a:endParaRPr lang="ru-RU"/>
        </a:p>
      </dgm:t>
    </dgm:pt>
    <dgm:pt modelId="{DC84F5F3-DD65-43F0-BD4F-05E93893636D}" type="sibTrans" cxnId="{CD5485F0-D145-490A-B28D-EC5211643723}">
      <dgm:prSet/>
      <dgm:spPr/>
      <dgm:t>
        <a:bodyPr/>
        <a:lstStyle/>
        <a:p>
          <a:endParaRPr lang="ru-RU"/>
        </a:p>
      </dgm:t>
    </dgm:pt>
    <dgm:pt modelId="{3DECA98C-1F5A-4F4B-B0FA-8D48E03E02F5}">
      <dgm:prSet phldrT="[Текст]" custT="1"/>
      <dgm:spPr/>
      <dgm:t>
        <a:bodyPr/>
        <a:lstStyle/>
        <a:p>
          <a:r>
            <a:rPr lang="ru-RU" sz="2400" b="1" dirty="0"/>
            <a:t>БЕСЕДА</a:t>
          </a:r>
          <a:endParaRPr lang="ru-RU" sz="2200" b="1" dirty="0"/>
        </a:p>
      </dgm:t>
    </dgm:pt>
    <dgm:pt modelId="{35D1ABA3-0A6F-4736-B142-1DEE7E77291C}" type="parTrans" cxnId="{3697BCC9-488F-4614-976E-9A6870D733A5}">
      <dgm:prSet/>
      <dgm:spPr/>
      <dgm:t>
        <a:bodyPr/>
        <a:lstStyle/>
        <a:p>
          <a:endParaRPr lang="ru-RU"/>
        </a:p>
      </dgm:t>
    </dgm:pt>
    <dgm:pt modelId="{8AAECAC6-63ED-45ED-ABA6-9ED09674628A}" type="sibTrans" cxnId="{3697BCC9-488F-4614-976E-9A6870D733A5}">
      <dgm:prSet/>
      <dgm:spPr/>
      <dgm:t>
        <a:bodyPr/>
        <a:lstStyle/>
        <a:p>
          <a:endParaRPr lang="ru-RU"/>
        </a:p>
      </dgm:t>
    </dgm:pt>
    <dgm:pt modelId="{F3144C02-214C-485D-86E7-64E4B0EDE76D}" type="pres">
      <dgm:prSet presAssocID="{E98A5F2E-AF5F-4E9A-8446-D67016071BE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9192B9-CE17-4997-A408-BA85C384AF47}" type="pres">
      <dgm:prSet presAssocID="{E1045254-C9A7-4E2E-8F54-14EB799A05D9}" presName="node" presStyleLbl="node1" presStyleIdx="0" presStyleCnt="6" custScaleX="150420" custScaleY="105288" custLinFactNeighborX="-1350" custLinFactNeighborY="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F3AD5-BD46-42EA-8B90-68B0E0204C47}" type="pres">
      <dgm:prSet presAssocID="{4C44B239-6F9F-40D7-BF51-55E1C5926ED3}" presName="sibTrans" presStyleCnt="0"/>
      <dgm:spPr/>
    </dgm:pt>
    <dgm:pt modelId="{BF423EBC-6FF5-4FC7-BF4E-36EB1BC855F8}" type="pres">
      <dgm:prSet presAssocID="{CF51B4DB-C8EA-4F5A-B91A-694A6238CCB1}" presName="node" presStyleLbl="node1" presStyleIdx="1" presStyleCnt="6" custScaleX="147559" custScaleY="104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B7809-F874-4B19-A637-1E1D07D5E90F}" type="pres">
      <dgm:prSet presAssocID="{66AF1684-7B17-447B-A799-D0A1A1D55749}" presName="sibTrans" presStyleCnt="0"/>
      <dgm:spPr/>
    </dgm:pt>
    <dgm:pt modelId="{63BF9FCD-CB12-49D2-8CB3-4E10EA9071FB}" type="pres">
      <dgm:prSet presAssocID="{0A7E2015-CDA7-4249-B021-93B9CE184D76}" presName="node" presStyleLbl="node1" presStyleIdx="2" presStyleCnt="6" custScaleX="195080" custLinFactNeighborX="54641" custLinFactNeighborY="-101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CBCC0-21DE-494B-8FD9-33C08232BB9B}" type="pres">
      <dgm:prSet presAssocID="{AAAD9F4C-A648-4796-9770-011869213FC3}" presName="sibTrans" presStyleCnt="0"/>
      <dgm:spPr/>
    </dgm:pt>
    <dgm:pt modelId="{9B552CC9-B3AA-404B-8010-D95E8E1A4D31}" type="pres">
      <dgm:prSet presAssocID="{1DA55C57-CDDF-4DD0-BD58-D99DBB49552E}" presName="node" presStyleLbl="node1" presStyleIdx="3" presStyleCnt="6" custScaleX="114251" custLinFactNeighborX="-89018" custLinFactNeighborY="96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CB5179-0DAF-4494-8915-8D5C1E974B0D}" type="pres">
      <dgm:prSet presAssocID="{EFA4988E-4D82-4A0A-9126-6E7CBD70A630}" presName="sibTrans" presStyleCnt="0"/>
      <dgm:spPr/>
    </dgm:pt>
    <dgm:pt modelId="{A9FA4A12-FBF9-4ED8-938A-AF13CBC33184}" type="pres">
      <dgm:prSet presAssocID="{E816AAEE-B2AC-4BBF-B55E-4FC6FC4CF61F}" presName="node" presStyleLbl="node1" presStyleIdx="4" presStyleCnt="6" custScaleX="130211" custLinFactNeighborX="-66096" custLinFactNeighborY="-20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A2B52-4E65-40BB-89BF-1D0E528D013D}" type="pres">
      <dgm:prSet presAssocID="{DC84F5F3-DD65-43F0-BD4F-05E93893636D}" presName="sibTrans" presStyleCnt="0"/>
      <dgm:spPr/>
    </dgm:pt>
    <dgm:pt modelId="{AA097DF2-BB29-48F0-A955-C56FB1B65E44}" type="pres">
      <dgm:prSet presAssocID="{3DECA98C-1F5A-4F4B-B0FA-8D48E03E02F5}" presName="node" presStyleLbl="node1" presStyleIdx="5" presStyleCnt="6" custLinFactNeighborX="60285" custLinFactNeighborY="-20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554F40-1A3A-40C5-8822-D1E7F8054EDF}" type="presOf" srcId="{E1045254-C9A7-4E2E-8F54-14EB799A05D9}" destId="{349192B9-CE17-4997-A408-BA85C384AF47}" srcOrd="0" destOrd="0" presId="urn:microsoft.com/office/officeart/2005/8/layout/default"/>
    <dgm:cxn modelId="{8826380F-A2DC-46E7-9011-F866839BF4C6}" type="presOf" srcId="{0A7E2015-CDA7-4249-B021-93B9CE184D76}" destId="{63BF9FCD-CB12-49D2-8CB3-4E10EA9071FB}" srcOrd="0" destOrd="0" presId="urn:microsoft.com/office/officeart/2005/8/layout/default"/>
    <dgm:cxn modelId="{9C7C566D-35A6-44A0-91D0-663CB98BF53A}" srcId="{E98A5F2E-AF5F-4E9A-8446-D67016071BE4}" destId="{1DA55C57-CDDF-4DD0-BD58-D99DBB49552E}" srcOrd="3" destOrd="0" parTransId="{5BE1DC85-C372-4C24-A5B6-E10B433ACC94}" sibTransId="{EFA4988E-4D82-4A0A-9126-6E7CBD70A630}"/>
    <dgm:cxn modelId="{703A512F-A69E-4AFC-BD04-17ABF256EAD5}" srcId="{E98A5F2E-AF5F-4E9A-8446-D67016071BE4}" destId="{0A7E2015-CDA7-4249-B021-93B9CE184D76}" srcOrd="2" destOrd="0" parTransId="{E4945923-BF55-494D-B309-E691097548AA}" sibTransId="{AAAD9F4C-A648-4796-9770-011869213FC3}"/>
    <dgm:cxn modelId="{60B923D1-C972-40B0-9805-F215A1EC9616}" type="presOf" srcId="{E816AAEE-B2AC-4BBF-B55E-4FC6FC4CF61F}" destId="{A9FA4A12-FBF9-4ED8-938A-AF13CBC33184}" srcOrd="0" destOrd="0" presId="urn:microsoft.com/office/officeart/2005/8/layout/default"/>
    <dgm:cxn modelId="{CD706853-9BA6-4E02-918C-9F8584C38840}" srcId="{E98A5F2E-AF5F-4E9A-8446-D67016071BE4}" destId="{E1045254-C9A7-4E2E-8F54-14EB799A05D9}" srcOrd="0" destOrd="0" parTransId="{1C58AF41-7A63-486A-B1E8-1EE455CEB793}" sibTransId="{4C44B239-6F9F-40D7-BF51-55E1C5926ED3}"/>
    <dgm:cxn modelId="{59E3E024-1B5F-4D7E-A77F-CD762AA9E157}" type="presOf" srcId="{CF51B4DB-C8EA-4F5A-B91A-694A6238CCB1}" destId="{BF423EBC-6FF5-4FC7-BF4E-36EB1BC855F8}" srcOrd="0" destOrd="0" presId="urn:microsoft.com/office/officeart/2005/8/layout/default"/>
    <dgm:cxn modelId="{7F46B49C-D5FB-4E0F-95B9-D40A9339BDA2}" type="presOf" srcId="{3DECA98C-1F5A-4F4B-B0FA-8D48E03E02F5}" destId="{AA097DF2-BB29-48F0-A955-C56FB1B65E44}" srcOrd="0" destOrd="0" presId="urn:microsoft.com/office/officeart/2005/8/layout/default"/>
    <dgm:cxn modelId="{CD5485F0-D145-490A-B28D-EC5211643723}" srcId="{E98A5F2E-AF5F-4E9A-8446-D67016071BE4}" destId="{E816AAEE-B2AC-4BBF-B55E-4FC6FC4CF61F}" srcOrd="4" destOrd="0" parTransId="{445F3E6C-B924-4009-B509-6C031C48FA4C}" sibTransId="{DC84F5F3-DD65-43F0-BD4F-05E93893636D}"/>
    <dgm:cxn modelId="{700141F9-0900-434C-81C8-175BB672B3E8}" type="presOf" srcId="{E98A5F2E-AF5F-4E9A-8446-D67016071BE4}" destId="{F3144C02-214C-485D-86E7-64E4B0EDE76D}" srcOrd="0" destOrd="0" presId="urn:microsoft.com/office/officeart/2005/8/layout/default"/>
    <dgm:cxn modelId="{064F4E2B-999F-4B6C-A893-C4188C25C94A}" type="presOf" srcId="{1DA55C57-CDDF-4DD0-BD58-D99DBB49552E}" destId="{9B552CC9-B3AA-404B-8010-D95E8E1A4D31}" srcOrd="0" destOrd="0" presId="urn:microsoft.com/office/officeart/2005/8/layout/default"/>
    <dgm:cxn modelId="{1398FC8D-A10A-4450-BBF9-DCC82E2B2BE2}" srcId="{E98A5F2E-AF5F-4E9A-8446-D67016071BE4}" destId="{CF51B4DB-C8EA-4F5A-B91A-694A6238CCB1}" srcOrd="1" destOrd="0" parTransId="{68967B09-B67C-4704-A7D0-1DF64FF5C37F}" sibTransId="{66AF1684-7B17-447B-A799-D0A1A1D55749}"/>
    <dgm:cxn modelId="{3697BCC9-488F-4614-976E-9A6870D733A5}" srcId="{E98A5F2E-AF5F-4E9A-8446-D67016071BE4}" destId="{3DECA98C-1F5A-4F4B-B0FA-8D48E03E02F5}" srcOrd="5" destOrd="0" parTransId="{35D1ABA3-0A6F-4736-B142-1DEE7E77291C}" sibTransId="{8AAECAC6-63ED-45ED-ABA6-9ED09674628A}"/>
    <dgm:cxn modelId="{94F4E096-FAA4-44C6-8A19-727878E5776A}" type="presParOf" srcId="{F3144C02-214C-485D-86E7-64E4B0EDE76D}" destId="{349192B9-CE17-4997-A408-BA85C384AF47}" srcOrd="0" destOrd="0" presId="urn:microsoft.com/office/officeart/2005/8/layout/default"/>
    <dgm:cxn modelId="{0DB28336-327D-431D-9FE2-1A34AD7C1E99}" type="presParOf" srcId="{F3144C02-214C-485D-86E7-64E4B0EDE76D}" destId="{DF6F3AD5-BD46-42EA-8B90-68B0E0204C47}" srcOrd="1" destOrd="0" presId="urn:microsoft.com/office/officeart/2005/8/layout/default"/>
    <dgm:cxn modelId="{D33969D9-A694-45DE-A6A2-BB5EE183236C}" type="presParOf" srcId="{F3144C02-214C-485D-86E7-64E4B0EDE76D}" destId="{BF423EBC-6FF5-4FC7-BF4E-36EB1BC855F8}" srcOrd="2" destOrd="0" presId="urn:microsoft.com/office/officeart/2005/8/layout/default"/>
    <dgm:cxn modelId="{D18FEFA0-A8E6-461A-8EBB-A5B816798A84}" type="presParOf" srcId="{F3144C02-214C-485D-86E7-64E4B0EDE76D}" destId="{2B9B7809-F874-4B19-A637-1E1D07D5E90F}" srcOrd="3" destOrd="0" presId="urn:microsoft.com/office/officeart/2005/8/layout/default"/>
    <dgm:cxn modelId="{C9157CF9-2073-4CE0-A106-23163FD6151E}" type="presParOf" srcId="{F3144C02-214C-485D-86E7-64E4B0EDE76D}" destId="{63BF9FCD-CB12-49D2-8CB3-4E10EA9071FB}" srcOrd="4" destOrd="0" presId="urn:microsoft.com/office/officeart/2005/8/layout/default"/>
    <dgm:cxn modelId="{5B9EB673-982E-4C02-ACD4-173166D0F60F}" type="presParOf" srcId="{F3144C02-214C-485D-86E7-64E4B0EDE76D}" destId="{529CBCC0-21DE-494B-8FD9-33C08232BB9B}" srcOrd="5" destOrd="0" presId="urn:microsoft.com/office/officeart/2005/8/layout/default"/>
    <dgm:cxn modelId="{B9D3EDC4-F5E8-42CB-8891-E3FD9E1D9F4F}" type="presParOf" srcId="{F3144C02-214C-485D-86E7-64E4B0EDE76D}" destId="{9B552CC9-B3AA-404B-8010-D95E8E1A4D31}" srcOrd="6" destOrd="0" presId="urn:microsoft.com/office/officeart/2005/8/layout/default"/>
    <dgm:cxn modelId="{976C89BD-DD35-4F91-AD48-990968E47321}" type="presParOf" srcId="{F3144C02-214C-485D-86E7-64E4B0EDE76D}" destId="{2BCB5179-0DAF-4494-8915-8D5C1E974B0D}" srcOrd="7" destOrd="0" presId="urn:microsoft.com/office/officeart/2005/8/layout/default"/>
    <dgm:cxn modelId="{1F42684A-0468-42DF-B0A3-F66D692E5A9A}" type="presParOf" srcId="{F3144C02-214C-485D-86E7-64E4B0EDE76D}" destId="{A9FA4A12-FBF9-4ED8-938A-AF13CBC33184}" srcOrd="8" destOrd="0" presId="urn:microsoft.com/office/officeart/2005/8/layout/default"/>
    <dgm:cxn modelId="{382EEF15-A8FC-4BAE-83B5-32B34E560CD1}" type="presParOf" srcId="{F3144C02-214C-485D-86E7-64E4B0EDE76D}" destId="{87AA2B52-4E65-40BB-89BF-1D0E528D013D}" srcOrd="9" destOrd="0" presId="urn:microsoft.com/office/officeart/2005/8/layout/default"/>
    <dgm:cxn modelId="{64B9BDE9-DCF5-4DBC-92EE-D915A2B0699E}" type="presParOf" srcId="{F3144C02-214C-485D-86E7-64E4B0EDE76D}" destId="{AA097DF2-BB29-48F0-A955-C56FB1B65E4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192B9-CE17-4997-A408-BA85C384AF47}">
      <dsp:nvSpPr>
        <dsp:cNvPr id="0" name=""/>
        <dsp:cNvSpPr/>
      </dsp:nvSpPr>
      <dsp:spPr>
        <a:xfrm>
          <a:off x="876455" y="7508"/>
          <a:ext cx="4007696" cy="1683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ИЗУЧЕНИЕ КНИГИ</a:t>
          </a:r>
        </a:p>
      </dsp:txBody>
      <dsp:txXfrm>
        <a:off x="876455" y="7508"/>
        <a:ext cx="4007696" cy="1683136"/>
      </dsp:txXfrm>
    </dsp:sp>
    <dsp:sp modelId="{BF423EBC-6FF5-4FC7-BF4E-36EB1BC855F8}">
      <dsp:nvSpPr>
        <dsp:cNvPr id="0" name=""/>
        <dsp:cNvSpPr/>
      </dsp:nvSpPr>
      <dsp:spPr>
        <a:xfrm>
          <a:off x="5186554" y="12176"/>
          <a:ext cx="3931470" cy="16642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ОБСЛЕДОВАНИЕ КНИГИ </a:t>
          </a:r>
        </a:p>
      </dsp:txBody>
      <dsp:txXfrm>
        <a:off x="5186554" y="12176"/>
        <a:ext cx="3931470" cy="1664241"/>
      </dsp:txXfrm>
    </dsp:sp>
    <dsp:sp modelId="{63BF9FCD-CB12-49D2-8CB3-4E10EA9071FB}">
      <dsp:nvSpPr>
        <dsp:cNvPr id="0" name=""/>
        <dsp:cNvSpPr/>
      </dsp:nvSpPr>
      <dsp:spPr>
        <a:xfrm>
          <a:off x="2217016" y="1789657"/>
          <a:ext cx="5197590" cy="1598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ОПРЕДЕЛЕНИЕ ПОРЯДКА ДЕЙСТВИЙ</a:t>
          </a:r>
        </a:p>
      </dsp:txBody>
      <dsp:txXfrm>
        <a:off x="2217016" y="1789657"/>
        <a:ext cx="5197590" cy="1598602"/>
      </dsp:txXfrm>
    </dsp:sp>
    <dsp:sp modelId="{9B552CC9-B3AA-404B-8010-D95E8E1A4D31}">
      <dsp:nvSpPr>
        <dsp:cNvPr id="0" name=""/>
        <dsp:cNvSpPr/>
      </dsp:nvSpPr>
      <dsp:spPr>
        <a:xfrm>
          <a:off x="3853479" y="3494535"/>
          <a:ext cx="3044032" cy="1598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КОНЦЕНТРАЦИЯ ВНИМАНИЯ </a:t>
          </a:r>
        </a:p>
      </dsp:txBody>
      <dsp:txXfrm>
        <a:off x="3853479" y="3494535"/>
        <a:ext cx="3044032" cy="1598602"/>
      </dsp:txXfrm>
    </dsp:sp>
    <dsp:sp modelId="{A9FA4A12-FBF9-4ED8-938A-AF13CBC33184}">
      <dsp:nvSpPr>
        <dsp:cNvPr id="0" name=""/>
        <dsp:cNvSpPr/>
      </dsp:nvSpPr>
      <dsp:spPr>
        <a:xfrm>
          <a:off x="54187" y="3494545"/>
          <a:ext cx="3469260" cy="1598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/>
            <a:t>ПРОСЛУШИВАНИЕ</a:t>
          </a:r>
        </a:p>
      </dsp:txBody>
      <dsp:txXfrm>
        <a:off x="54187" y="3494545"/>
        <a:ext cx="3469260" cy="1598602"/>
      </dsp:txXfrm>
    </dsp:sp>
    <dsp:sp modelId="{AA097DF2-BB29-48F0-A955-C56FB1B65E44}">
      <dsp:nvSpPr>
        <dsp:cNvPr id="0" name=""/>
        <dsp:cNvSpPr/>
      </dsp:nvSpPr>
      <dsp:spPr>
        <a:xfrm>
          <a:off x="7157098" y="3494545"/>
          <a:ext cx="2664337" cy="1598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БЕСЕДА</a:t>
          </a:r>
          <a:endParaRPr lang="ru-RU" sz="2200" b="1" kern="1200" dirty="0"/>
        </a:p>
      </dsp:txBody>
      <dsp:txXfrm>
        <a:off x="7157098" y="3494545"/>
        <a:ext cx="2664337" cy="1598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4B5B613-0FDA-4D4C-81F3-A8DCD5E9A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CCDF66-414E-40CC-ACAB-E1B226893B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C9DA-C2B3-4738-B07F-7534C410C66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67EC76-E72D-43EF-A02F-5E291466E9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4FBFF2-874B-442F-A0E4-20DCD89CEE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AE26A-6EC7-41CC-8B2F-F85C3F21FFE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A8466-4A61-42DA-9DE6-8FA4B45F4AC8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D7701-CA1D-43C4-9167-8F95BB14D1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47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9.png"/><Relationship Id="rId9" Type="http://schemas.openxmlformats.org/officeDocument/2006/relationships/image" Target="../media/image2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96B5B7-A365-4F16-980D-16CF84B05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2433" t="41905"/>
          <a:stretch/>
        </p:blipFill>
        <p:spPr>
          <a:xfrm>
            <a:off x="0" y="-1"/>
            <a:ext cx="5319518" cy="39841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297AB5-A2E8-4630-A098-A22CB4992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56128A-03AF-4D4F-A5D6-02B5311205B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8164"/>
            <a:ext cx="12189969" cy="6857999"/>
          </a:xfrm>
          <a:prstGeom prst="rect">
            <a:avLst/>
          </a:prstGeom>
        </p:spPr>
      </p:pic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CD9F6EE0-2506-4381-8C56-AFB68A7C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07" y="1644582"/>
            <a:ext cx="9672929" cy="27151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32134"/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9A2C02-A28E-4F81-8C9A-5E1E677DAC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3177" y="607035"/>
            <a:ext cx="3614803" cy="102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07658"/>
      </p:ext>
    </p:extLst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245085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_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ED5DA6-98DF-4E69-A003-9C3720D1ED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0486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6C03C-B38A-4E61-A18D-549004BCE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1DCA52-5A8C-4BFC-B460-F7B6D70F7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4D8C8-730D-4948-B43C-B1F89C68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>
                    <a:lumMod val="10000"/>
                  </a:schemeClr>
                </a:solidFill>
                <a:latin typeface="Montserrat Black" panose="00000A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99794637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5BDA1E-46B3-4CB7-A263-FA35F0731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F73D7B-DB68-4423-B59B-58BA1349A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004" y="1736725"/>
            <a:ext cx="5487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944CAB-5BFB-4CB1-8B16-255C4E05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D4AB61-2EE9-418D-AD70-D34BC24B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9992804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7F5929-FB89-4C64-80A6-82C7EC2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6D46EBB-C490-4E75-8033-D087AB656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604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F9A69B73-4623-4080-A484-209A815FB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1" y="2705099"/>
            <a:ext cx="5499100" cy="338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6EF3A98-80E4-496A-AC0A-2E54D754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A3B32246-2BF0-4C3F-A4B5-B8EB5AE70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912" y="1739900"/>
            <a:ext cx="54990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554EACF1-5EFA-4526-AA19-D562019B1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9201" y="1739900"/>
            <a:ext cx="5511799" cy="850900"/>
          </a:xfrm>
        </p:spPr>
        <p:txBody>
          <a:bodyPr anchor="ctr"/>
          <a:lstStyle>
            <a:lvl1pPr algn="ctr">
              <a:defRPr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49828909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258A90-255A-44A1-B69B-6485B4990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03326596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+ фоновый элем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587E57-0591-4235-9A1A-C474A2DD91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7392" t="15942" r="17110"/>
          <a:stretch/>
        </p:blipFill>
        <p:spPr>
          <a:xfrm rot="16200000">
            <a:off x="975853" y="-975853"/>
            <a:ext cx="6887496" cy="88392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DE6542-4BB1-4B47-9E8E-D114D6AAA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FB84F9-86EC-44BF-AFBA-600CC0A3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909B37-FF3A-4DF8-BB68-B9E4E554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51583596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588628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 с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46F64F-F273-4DDE-A095-889A3AAED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784DA6-5816-449C-B436-DD65F9FC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472338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5794185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045" y="681037"/>
            <a:ext cx="53983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8045" y="1733519"/>
            <a:ext cx="53983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97507679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 (обратный)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1A12EC-1C14-432C-B6B2-75D9E670D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12195"/>
          <a:stretch/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87374-1231-4EFD-8050-8DC3A568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2ADCC0-D839-466C-9EFF-952B7DCFAC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6163" b="13050"/>
          <a:stretch/>
        </p:blipFill>
        <p:spPr>
          <a:xfrm rot="10800000">
            <a:off x="4275" y="0"/>
            <a:ext cx="5767011" cy="679125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13A3B-4F04-43F8-BD68-12ABB237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25" y="1747836"/>
            <a:ext cx="664201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8DCE067-3550-41F5-B83A-14BD33D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425" y="2800317"/>
            <a:ext cx="6642015" cy="329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65358214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ймлайн 3 элем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86F25-2DFF-4F18-898C-6859EE0D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752AA3-DA1E-43BF-B213-C4B8E3BB4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570310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5D038-955B-4823-9908-8D62B23B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066F500-B821-4F72-86F2-0B285B2B5B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A56039A-D430-4D7E-A7BF-3AEE259E0CA3}"/>
              </a:ext>
            </a:extLst>
          </p:cNvPr>
          <p:cNvGrpSpPr/>
          <p:nvPr userDrawn="1"/>
        </p:nvGrpSpPr>
        <p:grpSpPr>
          <a:xfrm>
            <a:off x="6158918" y="4173515"/>
            <a:ext cx="514350" cy="61877"/>
            <a:chOff x="10345579" y="689271"/>
            <a:chExt cx="514350" cy="61877"/>
          </a:xfrm>
          <a:solidFill>
            <a:schemeClr val="bg2">
              <a:lumMod val="75000"/>
            </a:schemeClr>
          </a:solidFill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F1BE2D20-E5F1-47FF-B169-26332B5B2997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79B1683-47EA-418F-98F8-02CBF83CBA2D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FC463F76-B4F9-4F39-844A-FA563D1246DB}"/>
                </a:ext>
              </a:extLst>
            </p:cNvPr>
            <p:cNvSpPr/>
            <p:nvPr/>
          </p:nvSpPr>
          <p:spPr>
            <a:xfrm>
              <a:off x="10801201" y="694849"/>
              <a:ext cx="47625" cy="28575"/>
            </a:xfrm>
            <a:custGeom>
              <a:avLst/>
              <a:gdLst>
                <a:gd name="connsiteX0" fmla="*/ 8722 w 47625"/>
                <a:gd name="connsiteY0" fmla="*/ 20479 h 28575"/>
                <a:gd name="connsiteX1" fmla="*/ 48727 w 47625"/>
                <a:gd name="connsiteY1" fmla="*/ 15716 h 28575"/>
                <a:gd name="connsiteX2" fmla="*/ 46822 w 47625"/>
                <a:gd name="connsiteY2" fmla="*/ 7144 h 28575"/>
                <a:gd name="connsiteX3" fmla="*/ 7769 w 47625"/>
                <a:gd name="connsiteY3" fmla="*/ 16669 h 28575"/>
                <a:gd name="connsiteX4" fmla="*/ 8722 w 47625"/>
                <a:gd name="connsiteY4" fmla="*/ 2047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28575">
                  <a:moveTo>
                    <a:pt x="8722" y="20479"/>
                  </a:moveTo>
                  <a:cubicBezTo>
                    <a:pt x="18247" y="25241"/>
                    <a:pt x="43012" y="22384"/>
                    <a:pt x="48727" y="15716"/>
                  </a:cubicBezTo>
                  <a:cubicBezTo>
                    <a:pt x="51585" y="12859"/>
                    <a:pt x="48727" y="10001"/>
                    <a:pt x="46822" y="7144"/>
                  </a:cubicBezTo>
                  <a:cubicBezTo>
                    <a:pt x="38249" y="12859"/>
                    <a:pt x="28724" y="15716"/>
                    <a:pt x="7769" y="16669"/>
                  </a:cubicBezTo>
                  <a:cubicBezTo>
                    <a:pt x="6817" y="17621"/>
                    <a:pt x="6817" y="19526"/>
                    <a:pt x="8722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CD7B014-C509-4797-A501-0BCD24269EAB}"/>
                </a:ext>
              </a:extLst>
            </p:cNvPr>
            <p:cNvSpPr/>
            <p:nvPr/>
          </p:nvSpPr>
          <p:spPr>
            <a:xfrm>
              <a:off x="10345579" y="732098"/>
              <a:ext cx="28575" cy="19050"/>
            </a:xfrm>
            <a:custGeom>
              <a:avLst/>
              <a:gdLst>
                <a:gd name="connsiteX0" fmla="*/ 7144 w 28575"/>
                <a:gd name="connsiteY0" fmla="*/ 8947 h 19050"/>
                <a:gd name="connsiteX1" fmla="*/ 23336 w 28575"/>
                <a:gd name="connsiteY1" fmla="*/ 8947 h 19050"/>
                <a:gd name="connsiteX2" fmla="*/ 7144 w 28575"/>
                <a:gd name="connsiteY2" fmla="*/ 89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19050">
                  <a:moveTo>
                    <a:pt x="7144" y="8947"/>
                  </a:moveTo>
                  <a:cubicBezTo>
                    <a:pt x="13811" y="16567"/>
                    <a:pt x="18573" y="7995"/>
                    <a:pt x="23336" y="8947"/>
                  </a:cubicBezTo>
                  <a:cubicBezTo>
                    <a:pt x="18573" y="7042"/>
                    <a:pt x="12859" y="6090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89546A4-7099-426E-B8C2-59B9AB25648B}"/>
                </a:ext>
              </a:extLst>
            </p:cNvPr>
            <p:cNvSpPr/>
            <p:nvPr/>
          </p:nvSpPr>
          <p:spPr>
            <a:xfrm>
              <a:off x="10470356" y="726625"/>
              <a:ext cx="19050" cy="19050"/>
            </a:xfrm>
            <a:custGeom>
              <a:avLst/>
              <a:gdLst>
                <a:gd name="connsiteX0" fmla="*/ 7144 w 19050"/>
                <a:gd name="connsiteY0" fmla="*/ 8705 h 19050"/>
                <a:gd name="connsiteX1" fmla="*/ 16669 w 19050"/>
                <a:gd name="connsiteY1" fmla="*/ 12515 h 19050"/>
                <a:gd name="connsiteX2" fmla="*/ 17621 w 19050"/>
                <a:gd name="connsiteY2" fmla="*/ 10610 h 19050"/>
                <a:gd name="connsiteX3" fmla="*/ 7144 w 19050"/>
                <a:gd name="connsiteY3" fmla="*/ 87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7144" y="8705"/>
                  </a:moveTo>
                  <a:cubicBezTo>
                    <a:pt x="10001" y="12515"/>
                    <a:pt x="13811" y="12515"/>
                    <a:pt x="16669" y="12515"/>
                  </a:cubicBezTo>
                  <a:cubicBezTo>
                    <a:pt x="17621" y="12515"/>
                    <a:pt x="18574" y="11562"/>
                    <a:pt x="17621" y="10610"/>
                  </a:cubicBezTo>
                  <a:cubicBezTo>
                    <a:pt x="14764" y="5847"/>
                    <a:pt x="10954" y="6800"/>
                    <a:pt x="7144" y="8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EDDE43D2-52BD-4F7A-B585-55962A5607DE}"/>
                </a:ext>
              </a:extLst>
            </p:cNvPr>
            <p:cNvSpPr/>
            <p:nvPr/>
          </p:nvSpPr>
          <p:spPr>
            <a:xfrm>
              <a:off x="10693241" y="698986"/>
              <a:ext cx="19050" cy="19050"/>
            </a:xfrm>
            <a:custGeom>
              <a:avLst/>
              <a:gdLst>
                <a:gd name="connsiteX0" fmla="*/ 12859 w 19050"/>
                <a:gd name="connsiteY0" fmla="*/ 7769 h 19050"/>
                <a:gd name="connsiteX1" fmla="*/ 7144 w 19050"/>
                <a:gd name="connsiteY1" fmla="*/ 11579 h 19050"/>
                <a:gd name="connsiteX2" fmla="*/ 14764 w 19050"/>
                <a:gd name="connsiteY2" fmla="*/ 13484 h 19050"/>
                <a:gd name="connsiteX3" fmla="*/ 14764 w 19050"/>
                <a:gd name="connsiteY3" fmla="*/ 13484 h 19050"/>
                <a:gd name="connsiteX4" fmla="*/ 18573 w 19050"/>
                <a:gd name="connsiteY4" fmla="*/ 8722 h 19050"/>
                <a:gd name="connsiteX5" fmla="*/ 12859 w 19050"/>
                <a:gd name="connsiteY5" fmla="*/ 77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" h="19050">
                  <a:moveTo>
                    <a:pt x="12859" y="7769"/>
                  </a:moveTo>
                  <a:cubicBezTo>
                    <a:pt x="10953" y="8722"/>
                    <a:pt x="7144" y="9674"/>
                    <a:pt x="7144" y="11579"/>
                  </a:cubicBezTo>
                  <a:cubicBezTo>
                    <a:pt x="9048" y="14437"/>
                    <a:pt x="11906" y="12532"/>
                    <a:pt x="14764" y="13484"/>
                  </a:cubicBezTo>
                  <a:lnTo>
                    <a:pt x="14764" y="13484"/>
                  </a:lnTo>
                  <a:cubicBezTo>
                    <a:pt x="16669" y="12532"/>
                    <a:pt x="18573" y="11579"/>
                    <a:pt x="18573" y="8722"/>
                  </a:cubicBezTo>
                  <a:cubicBezTo>
                    <a:pt x="17621" y="6817"/>
                    <a:pt x="14764" y="6817"/>
                    <a:pt x="12859" y="7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49907C32-7084-4D3D-A59B-A375877F71AD}"/>
                </a:ext>
              </a:extLst>
            </p:cNvPr>
            <p:cNvSpPr/>
            <p:nvPr/>
          </p:nvSpPr>
          <p:spPr>
            <a:xfrm>
              <a:off x="10687526" y="705326"/>
              <a:ext cx="19050" cy="19050"/>
            </a:xfrm>
            <a:custGeom>
              <a:avLst/>
              <a:gdLst>
                <a:gd name="connsiteX0" fmla="*/ 20479 w 19050"/>
                <a:gd name="connsiteY0" fmla="*/ 7144 h 19050"/>
                <a:gd name="connsiteX1" fmla="*/ 20479 w 19050"/>
                <a:gd name="connsiteY1" fmla="*/ 7144 h 19050"/>
                <a:gd name="connsiteX2" fmla="*/ 7144 w 19050"/>
                <a:gd name="connsiteY2" fmla="*/ 12859 h 19050"/>
                <a:gd name="connsiteX3" fmla="*/ 20479 w 1905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20479" y="7144"/>
                  </a:moveTo>
                  <a:cubicBezTo>
                    <a:pt x="20479" y="7144"/>
                    <a:pt x="20479" y="7144"/>
                    <a:pt x="20479" y="7144"/>
                  </a:cubicBezTo>
                  <a:cubicBezTo>
                    <a:pt x="17622" y="10954"/>
                    <a:pt x="12859" y="11906"/>
                    <a:pt x="7144" y="12859"/>
                  </a:cubicBezTo>
                  <a:cubicBezTo>
                    <a:pt x="16669" y="15716"/>
                    <a:pt x="19526" y="11906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3DAFC781-FE3F-4481-A5F5-3C04FD7CA7F8}"/>
                </a:ext>
              </a:extLst>
            </p:cNvPr>
            <p:cNvSpPr/>
            <p:nvPr/>
          </p:nvSpPr>
          <p:spPr>
            <a:xfrm>
              <a:off x="10709434" y="704120"/>
              <a:ext cx="19050" cy="19050"/>
            </a:xfrm>
            <a:custGeom>
              <a:avLst/>
              <a:gdLst>
                <a:gd name="connsiteX0" fmla="*/ 10954 w 19050"/>
                <a:gd name="connsiteY0" fmla="*/ 7397 h 19050"/>
                <a:gd name="connsiteX1" fmla="*/ 7144 w 19050"/>
                <a:gd name="connsiteY1" fmla="*/ 10255 h 19050"/>
                <a:gd name="connsiteX2" fmla="*/ 9049 w 19050"/>
                <a:gd name="connsiteY2" fmla="*/ 14065 h 19050"/>
                <a:gd name="connsiteX3" fmla="*/ 13811 w 19050"/>
                <a:gd name="connsiteY3" fmla="*/ 11207 h 19050"/>
                <a:gd name="connsiteX4" fmla="*/ 10954 w 19050"/>
                <a:gd name="connsiteY4" fmla="*/ 73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0954" y="7397"/>
                  </a:moveTo>
                  <a:cubicBezTo>
                    <a:pt x="8097" y="6445"/>
                    <a:pt x="7144" y="8350"/>
                    <a:pt x="7144" y="10255"/>
                  </a:cubicBezTo>
                  <a:cubicBezTo>
                    <a:pt x="7144" y="12160"/>
                    <a:pt x="7144" y="14065"/>
                    <a:pt x="9049" y="14065"/>
                  </a:cubicBezTo>
                  <a:cubicBezTo>
                    <a:pt x="10954" y="14065"/>
                    <a:pt x="13811" y="13112"/>
                    <a:pt x="13811" y="11207"/>
                  </a:cubicBezTo>
                  <a:cubicBezTo>
                    <a:pt x="13811" y="9302"/>
                    <a:pt x="12859" y="8350"/>
                    <a:pt x="10954" y="7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B99F9665-61E0-4748-9D9C-CA33B922E34C}"/>
                </a:ext>
              </a:extLst>
            </p:cNvPr>
            <p:cNvSpPr/>
            <p:nvPr/>
          </p:nvSpPr>
          <p:spPr>
            <a:xfrm>
              <a:off x="10507504" y="72723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9EFF3303-3F19-425C-8705-0CF8C9DC81C5}"/>
                </a:ext>
              </a:extLst>
            </p:cNvPr>
            <p:cNvSpPr/>
            <p:nvPr/>
          </p:nvSpPr>
          <p:spPr>
            <a:xfrm>
              <a:off x="10508456" y="727234"/>
              <a:ext cx="19050" cy="9525"/>
            </a:xfrm>
            <a:custGeom>
              <a:avLst/>
              <a:gdLst>
                <a:gd name="connsiteX0" fmla="*/ 10954 w 19050"/>
                <a:gd name="connsiteY0" fmla="*/ 10954 h 9525"/>
                <a:gd name="connsiteX1" fmla="*/ 16669 w 19050"/>
                <a:gd name="connsiteY1" fmla="*/ 10001 h 9525"/>
                <a:gd name="connsiteX2" fmla="*/ 12859 w 19050"/>
                <a:gd name="connsiteY2" fmla="*/ 7144 h 9525"/>
                <a:gd name="connsiteX3" fmla="*/ 7144 w 19050"/>
                <a:gd name="connsiteY3" fmla="*/ 8096 h 9525"/>
                <a:gd name="connsiteX4" fmla="*/ 10954 w 19050"/>
                <a:gd name="connsiteY4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0954" y="10954"/>
                  </a:moveTo>
                  <a:cubicBezTo>
                    <a:pt x="12859" y="11906"/>
                    <a:pt x="15716" y="11906"/>
                    <a:pt x="16669" y="10001"/>
                  </a:cubicBezTo>
                  <a:cubicBezTo>
                    <a:pt x="17621" y="8096"/>
                    <a:pt x="15716" y="7144"/>
                    <a:pt x="12859" y="7144"/>
                  </a:cubicBezTo>
                  <a:cubicBezTo>
                    <a:pt x="10954" y="7144"/>
                    <a:pt x="9049" y="8096"/>
                    <a:pt x="7144" y="8096"/>
                  </a:cubicBezTo>
                  <a:cubicBezTo>
                    <a:pt x="8096" y="9049"/>
                    <a:pt x="9049" y="10001"/>
                    <a:pt x="10954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D7946872-4362-46D9-8CC9-07439C1520AD}"/>
                </a:ext>
              </a:extLst>
            </p:cNvPr>
            <p:cNvSpPr/>
            <p:nvPr/>
          </p:nvSpPr>
          <p:spPr>
            <a:xfrm>
              <a:off x="10840879" y="689271"/>
              <a:ext cx="19050" cy="19050"/>
            </a:xfrm>
            <a:custGeom>
              <a:avLst/>
              <a:gdLst>
                <a:gd name="connsiteX0" fmla="*/ 14764 w 19050"/>
                <a:gd name="connsiteY0" fmla="*/ 7959 h 19050"/>
                <a:gd name="connsiteX1" fmla="*/ 10001 w 19050"/>
                <a:gd name="connsiteY1" fmla="*/ 8911 h 19050"/>
                <a:gd name="connsiteX2" fmla="*/ 7144 w 19050"/>
                <a:gd name="connsiteY2" fmla="*/ 11769 h 19050"/>
                <a:gd name="connsiteX3" fmla="*/ 12859 w 19050"/>
                <a:gd name="connsiteY3" fmla="*/ 11769 h 19050"/>
                <a:gd name="connsiteX4" fmla="*/ 14764 w 19050"/>
                <a:gd name="connsiteY4" fmla="*/ 79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4764" y="7959"/>
                  </a:moveTo>
                  <a:cubicBezTo>
                    <a:pt x="12859" y="6054"/>
                    <a:pt x="10953" y="7959"/>
                    <a:pt x="10001" y="8911"/>
                  </a:cubicBezTo>
                  <a:cubicBezTo>
                    <a:pt x="9048" y="9864"/>
                    <a:pt x="9048" y="11769"/>
                    <a:pt x="7144" y="11769"/>
                  </a:cubicBezTo>
                  <a:cubicBezTo>
                    <a:pt x="9048" y="12721"/>
                    <a:pt x="10953" y="12721"/>
                    <a:pt x="12859" y="11769"/>
                  </a:cubicBezTo>
                  <a:cubicBezTo>
                    <a:pt x="15716" y="11769"/>
                    <a:pt x="16669" y="9864"/>
                    <a:pt x="14764" y="7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0722E2E0-3C8E-4B2F-8A52-71C9F544E409}"/>
                </a:ext>
              </a:extLst>
            </p:cNvPr>
            <p:cNvSpPr/>
            <p:nvPr/>
          </p:nvSpPr>
          <p:spPr>
            <a:xfrm>
              <a:off x="10840879" y="69484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A1BA4AC4-CD0B-44DD-9990-B36007D90878}"/>
                </a:ext>
              </a:extLst>
            </p:cNvPr>
            <p:cNvSpPr/>
            <p:nvPr/>
          </p:nvSpPr>
          <p:spPr>
            <a:xfrm>
              <a:off x="10669429" y="712573"/>
              <a:ext cx="19050" cy="9525"/>
            </a:xfrm>
            <a:custGeom>
              <a:avLst/>
              <a:gdLst>
                <a:gd name="connsiteX0" fmla="*/ 7144 w 19050"/>
                <a:gd name="connsiteY0" fmla="*/ 9422 h 9525"/>
                <a:gd name="connsiteX1" fmla="*/ 10953 w 19050"/>
                <a:gd name="connsiteY1" fmla="*/ 11327 h 9525"/>
                <a:gd name="connsiteX2" fmla="*/ 15716 w 19050"/>
                <a:gd name="connsiteY2" fmla="*/ 8470 h 9525"/>
                <a:gd name="connsiteX3" fmla="*/ 12859 w 19050"/>
                <a:gd name="connsiteY3" fmla="*/ 7517 h 9525"/>
                <a:gd name="connsiteX4" fmla="*/ 7144 w 19050"/>
                <a:gd name="connsiteY4" fmla="*/ 94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7144" y="9422"/>
                  </a:moveTo>
                  <a:cubicBezTo>
                    <a:pt x="7144" y="11327"/>
                    <a:pt x="9048" y="11327"/>
                    <a:pt x="10953" y="11327"/>
                  </a:cubicBezTo>
                  <a:cubicBezTo>
                    <a:pt x="12859" y="10375"/>
                    <a:pt x="15716" y="11327"/>
                    <a:pt x="15716" y="8470"/>
                  </a:cubicBezTo>
                  <a:cubicBezTo>
                    <a:pt x="15716" y="8470"/>
                    <a:pt x="13811" y="7517"/>
                    <a:pt x="12859" y="7517"/>
                  </a:cubicBezTo>
                  <a:cubicBezTo>
                    <a:pt x="10001" y="6565"/>
                    <a:pt x="8096" y="7517"/>
                    <a:pt x="7144" y="9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C830D36A-1629-4436-8549-E0E830C74F05}"/>
                </a:ext>
              </a:extLst>
            </p:cNvPr>
            <p:cNvSpPr/>
            <p:nvPr/>
          </p:nvSpPr>
          <p:spPr>
            <a:xfrm>
              <a:off x="10548461" y="698659"/>
              <a:ext cx="19050" cy="9525"/>
            </a:xfrm>
            <a:custGeom>
              <a:avLst/>
              <a:gdLst>
                <a:gd name="connsiteX0" fmla="*/ 12859 w 19050"/>
                <a:gd name="connsiteY0" fmla="*/ 10001 h 9525"/>
                <a:gd name="connsiteX1" fmla="*/ 10001 w 19050"/>
                <a:gd name="connsiteY1" fmla="*/ 7144 h 9525"/>
                <a:gd name="connsiteX2" fmla="*/ 7144 w 19050"/>
                <a:gd name="connsiteY2" fmla="*/ 8096 h 9525"/>
                <a:gd name="connsiteX3" fmla="*/ 10001 w 19050"/>
                <a:gd name="connsiteY3" fmla="*/ 10954 h 9525"/>
                <a:gd name="connsiteX4" fmla="*/ 12859 w 19050"/>
                <a:gd name="connsiteY4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9525">
                  <a:moveTo>
                    <a:pt x="12859" y="10001"/>
                  </a:moveTo>
                  <a:cubicBezTo>
                    <a:pt x="13811" y="8096"/>
                    <a:pt x="11906" y="7144"/>
                    <a:pt x="10001" y="7144"/>
                  </a:cubicBezTo>
                  <a:cubicBezTo>
                    <a:pt x="9049" y="7144"/>
                    <a:pt x="8096" y="8096"/>
                    <a:pt x="7144" y="8096"/>
                  </a:cubicBezTo>
                  <a:cubicBezTo>
                    <a:pt x="8096" y="9049"/>
                    <a:pt x="9049" y="10001"/>
                    <a:pt x="10001" y="10954"/>
                  </a:cubicBezTo>
                  <a:cubicBezTo>
                    <a:pt x="10953" y="10954"/>
                    <a:pt x="12859" y="10954"/>
                    <a:pt x="1285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59" name="Текст 13">
            <a:extLst>
              <a:ext uri="{FF2B5EF4-FFF2-40B4-BE49-F238E27FC236}">
                <a16:creationId xmlns:a16="http://schemas.microsoft.com/office/drawing/2014/main" id="{CE9C0A1F-F2A8-4A6C-B1CE-B90CA6ED0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6512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0" name="Текст 13">
            <a:extLst>
              <a:ext uri="{FF2B5EF4-FFF2-40B4-BE49-F238E27FC236}">
                <a16:creationId xmlns:a16="http://schemas.microsoft.com/office/drawing/2014/main" id="{49862496-E724-4FC3-847E-F1134D7B9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35653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1" name="Текст 13">
            <a:extLst>
              <a:ext uri="{FF2B5EF4-FFF2-40B4-BE49-F238E27FC236}">
                <a16:creationId xmlns:a16="http://schemas.microsoft.com/office/drawing/2014/main" id="{5B58C97A-3FA5-440B-9FEB-AE5FA3358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664" y="4384636"/>
            <a:ext cx="2245731" cy="1971714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3088034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ие н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747F7E8-EF22-4509-84B1-ED83A056F6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9103" t="63827" r="19103" b="4891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74EA11C-ECB0-433C-A657-1811065C54D7}"/>
              </a:ext>
            </a:extLst>
          </p:cNvPr>
          <p:cNvSpPr/>
          <p:nvPr userDrawn="1"/>
        </p:nvSpPr>
        <p:spPr>
          <a:xfrm rot="10800000"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78000">
                <a:srgbClr val="F7F7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E2328-F784-4531-AC79-97B04834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56E7CB-6CF5-4F4E-BD2C-2BE38760F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9EFFDE47-437F-471E-AE66-663084218A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31989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659B86A6-059B-4E40-95C6-29CE56C00E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43893" y="1866149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B77552B4-5898-4987-9A53-8887129CE8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2138" y="1866149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B517A2E5-CE8E-43F4-939B-06325C541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989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13">
            <a:extLst>
              <a:ext uri="{FF2B5EF4-FFF2-40B4-BE49-F238E27FC236}">
                <a16:creationId xmlns:a16="http://schemas.microsoft.com/office/drawing/2014/main" id="{E089F90F-D916-4C0A-8184-1521BBFBB5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3893" y="4629014"/>
            <a:ext cx="1678204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44CC69CE-2313-4FA5-AEC7-51A07C3555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2138" y="4629014"/>
            <a:ext cx="1671108" cy="1340601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74737725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02B37-039F-4793-B0F3-CAAD6D50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907054E-DD27-4118-9468-1F46A5138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3660853A-4B48-4067-A346-0AE76BE8E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Wingdings" panose="05000000000000000000" pitchFamily="2" charset="2"/>
              <a:buChar char="q"/>
              <a:defRPr/>
            </a:lvl1pPr>
            <a:lvl2pPr marL="914400" indent="-457200">
              <a:buFont typeface="Wingdings" panose="05000000000000000000" pitchFamily="2" charset="2"/>
              <a:buChar char="q"/>
              <a:defRPr/>
            </a:lvl2pPr>
            <a:lvl3pPr marL="1257300" indent="-342900">
              <a:buFont typeface="Wingdings" panose="05000000000000000000" pitchFamily="2" charset="2"/>
              <a:buChar char="q"/>
              <a:defRPr/>
            </a:lvl3pPr>
            <a:lvl4pPr marL="1714500" indent="-342900">
              <a:buFont typeface="Wingdings" panose="05000000000000000000" pitchFamily="2" charset="2"/>
              <a:buChar char="q"/>
              <a:defRPr/>
            </a:lvl4pPr>
            <a:lvl5pPr marL="2171700" indent="-34290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6391851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F5E9F5-D55F-418C-96E4-53C7BE9439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9288" t="64275" r="19133" b="455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EE2FC7-25C2-4EF5-BD2C-A20EF533AFF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86000">
                <a:schemeClr val="bg1">
                  <a:alpha val="6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2BA8AD2-84D8-4C6C-9BE9-87E6109915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B080FB5-D347-49FD-93A8-EC4C1C015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3824" y="2124275"/>
            <a:ext cx="3648104" cy="762000"/>
          </a:xfrm>
        </p:spPr>
        <p:txBody>
          <a:bodyPr anchor="ctr"/>
          <a:lstStyle>
            <a:lvl1pPr>
              <a:defRPr>
                <a:solidFill>
                  <a:srgbClr val="FFFFFF"/>
                </a:solidFill>
                <a:latin typeface="Montserrat Black" panose="00000A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FE750A9-8B32-4C6C-8B64-14F6067378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3477" y="3044155"/>
            <a:ext cx="4421187" cy="99808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BECDA07B-5EC8-4675-A635-D498751A1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1885" y="4241282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1D9219-F3CD-431C-A7D5-E19760D3B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t="24769" r="28458" b="31683"/>
          <a:stretch/>
        </p:blipFill>
        <p:spPr>
          <a:xfrm>
            <a:off x="1168746" y="4953327"/>
            <a:ext cx="463376" cy="3982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A16715-0977-4D8A-8A37-EE8B9163F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42130" b="53812"/>
          <a:stretch/>
        </p:blipFill>
        <p:spPr>
          <a:xfrm>
            <a:off x="1241337" y="5602886"/>
            <a:ext cx="374823" cy="4223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A13BDA-7FFA-4592-A3BB-35BCED74C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b="59395"/>
          <a:stretch/>
        </p:blipFill>
        <p:spPr>
          <a:xfrm>
            <a:off x="1104899" y="4305158"/>
            <a:ext cx="647700" cy="371291"/>
          </a:xfrm>
          <a:prstGeom prst="rect">
            <a:avLst/>
          </a:prstGeom>
        </p:spPr>
      </p:pic>
      <p:sp>
        <p:nvSpPr>
          <p:cNvPr id="19" name="Текст 11">
            <a:extLst>
              <a:ext uri="{FF2B5EF4-FFF2-40B4-BE49-F238E27FC236}">
                <a16:creationId xmlns:a16="http://schemas.microsoft.com/office/drawing/2014/main" id="{B438B2D7-E508-405D-9D6F-DDE0E3EE3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1885" y="4902910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8263B160-B021-456C-ACB1-B99C2EE390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1885" y="5564538"/>
            <a:ext cx="3942779" cy="499042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0A833-19F1-46D0-A80C-135FFB1E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584457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0E85F-46EE-4FEF-B4B8-BCDC3FD7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FB280-B87B-4E80-A269-85EDE4099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963B6-46F7-46CC-8D10-B2A488644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87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fld id="{A2B81EC3-0DE3-4C6B-8621-10CD16AE7A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3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51" r:id="rId4"/>
    <p:sldLayoutId id="2147483652" r:id="rId5"/>
    <p:sldLayoutId id="2147483653" r:id="rId6"/>
    <p:sldLayoutId id="2147483654" r:id="rId7"/>
    <p:sldLayoutId id="2147483666" r:id="rId8"/>
    <p:sldLayoutId id="2147483655" r:id="rId9"/>
    <p:sldLayoutId id="2147483671" r:id="rId10"/>
    <p:sldLayoutId id="2147483656" r:id="rId11"/>
    <p:sldLayoutId id="2147483662" r:id="rId12"/>
    <p:sldLayoutId id="2147483669" r:id="rId13"/>
    <p:sldLayoutId id="2147483664" r:id="rId14"/>
    <p:sldLayoutId id="2147483660" r:id="rId15"/>
    <p:sldLayoutId id="2147483661" r:id="rId16"/>
    <p:sldLayoutId id="2147483665" r:id="rId17"/>
    <p:sldLayoutId id="2147483667" r:id="rId18"/>
  </p:sldLayoutIdLst>
  <p:transition>
    <p:strips dir="rd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 Black" panose="00000A00000000000000" pitchFamily="2" charset="-52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anose="000005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6.svg"/><Relationship Id="rId7" Type="http://schemas.openxmlformats.org/officeDocument/2006/relationships/image" Target="../media/image19.jpeg"/><Relationship Id="rId12" Type="http://schemas.openxmlformats.org/officeDocument/2006/relationships/image" Target="../media/image3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jpeg"/><Relationship Id="rId10" Type="http://schemas.openxmlformats.org/officeDocument/2006/relationships/image" Target="../media/image33.sv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png"/><Relationship Id="rId7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microsoft.com/office/2007/relationships/hdphoto" Target="../media/hdphoto1.wdp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35.jpeg"/><Relationship Id="rId7" Type="http://schemas.openxmlformats.org/officeDocument/2006/relationships/image" Target="../media/image3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eg"/><Relationship Id="rId5" Type="http://schemas.openxmlformats.org/officeDocument/2006/relationships/image" Target="../media/image33.svg"/><Relationship Id="rId4" Type="http://schemas.openxmlformats.org/officeDocument/2006/relationships/image" Target="../media/image21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1.png"/><Relationship Id="rId7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svg"/><Relationship Id="rId5" Type="http://schemas.openxmlformats.org/officeDocument/2006/relationships/image" Target="../media/image37.png"/><Relationship Id="rId4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4.svg"/><Relationship Id="rId7" Type="http://schemas.openxmlformats.org/officeDocument/2006/relationships/image" Target="../media/image35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33.svg"/><Relationship Id="rId4" Type="http://schemas.openxmlformats.org/officeDocument/2006/relationships/image" Target="../media/image21.png"/><Relationship Id="rId9" Type="http://schemas.openxmlformats.org/officeDocument/2006/relationships/image" Target="../media/image5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sv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fond.org.ru/" TargetMode="Externa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0.svg"/><Relationship Id="rId7" Type="http://schemas.openxmlformats.org/officeDocument/2006/relationships/image" Target="../media/image26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hyperlink" Target="https://forms.yandex.ru/u/67d0461f84227c617e7af506/" TargetMode="External"/><Relationship Id="rId5" Type="http://schemas.openxmlformats.org/officeDocument/2006/relationships/image" Target="../media/image72.sv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9960851-2D81-4E67-91B2-518993C463A2}"/>
              </a:ext>
            </a:extLst>
          </p:cNvPr>
          <p:cNvSpPr txBox="1">
            <a:spLocks/>
          </p:cNvSpPr>
          <p:nvPr/>
        </p:nvSpPr>
        <p:spPr>
          <a:xfrm>
            <a:off x="1050862" y="1339781"/>
            <a:ext cx="10149914" cy="3127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932134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«Использование метода проектов в нравственно-патриотическом воспитании дошкольников»</a:t>
            </a:r>
          </a:p>
        </p:txBody>
      </p:sp>
    </p:spTree>
    <p:extLst>
      <p:ext uri="{BB962C8B-B14F-4D97-AF65-F5344CB8AC3E}">
        <p14:creationId xmlns:p14="http://schemas.microsoft.com/office/powerpoint/2010/main" val="27279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Номер слайда 353">
            <a:extLst>
              <a:ext uri="{FF2B5EF4-FFF2-40B4-BE49-F238E27FC236}">
                <a16:creationId xmlns:a16="http://schemas.microsoft.com/office/drawing/2014/main" id="{B916FC81-9A64-430F-B1F9-6479FC5AD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41175" y="101170"/>
            <a:ext cx="9422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0">
                  <a:solidFill>
                    <a:prstClr val="black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Black"/>
                <a:ea typeface="+mj-ea"/>
                <a:cs typeface="+mj-cs"/>
              </a:rPr>
              <a:t>Цель и задачи </a:t>
            </a:r>
            <a:r>
              <a:rPr lang="ru-RU" sz="2800" b="1" dirty="0" err="1">
                <a:ln w="0">
                  <a:solidFill>
                    <a:prstClr val="black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Black"/>
                <a:ea typeface="+mj-ea"/>
                <a:cs typeface="+mj-cs"/>
              </a:rPr>
              <a:t>стажировочной</a:t>
            </a:r>
            <a:r>
              <a:rPr lang="ru-RU" sz="2800" b="1" dirty="0">
                <a:ln w="0">
                  <a:solidFill>
                    <a:prstClr val="black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Black"/>
                <a:ea typeface="+mj-ea"/>
                <a:cs typeface="+mj-cs"/>
              </a:rPr>
              <a:t> площадки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1982" y="694159"/>
            <a:ext cx="11356318" cy="11998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2400" b="1" u="sng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Инновация методов</a:t>
            </a:r>
            <a:r>
              <a:rPr lang="ru-RU" sz="2000" b="1" dirty="0">
                <a:solidFill>
                  <a:srgbClr val="29B95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нравственно-патриотического воспитания с целью повышения профессионального мастерства дошкольных работников, в том числе в работе с детьми с ОВЗ. </a:t>
            </a:r>
            <a:endParaRPr lang="ru-RU" sz="16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82" y="2044767"/>
            <a:ext cx="11356318" cy="451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x-none" sz="2000" b="1" dirty="0"/>
              <a:t>раскрыть ключевые направления ФОП по нравственно-патриотическому воспитанию дошкольников;</a:t>
            </a:r>
            <a:endParaRPr lang="ru-RU" sz="3600" b="1" dirty="0"/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актуализировать теоретические и практические основы проектной технологии;</a:t>
            </a:r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 с опытом работы в приобщении дошкольников к духовно-нравственным и социокультурным ценностям российского народа через проектную деятельность;</a:t>
            </a:r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 с методами работы с инновационной печатной продукцией Фонда иллюстрированной книги для детей с ОВЗ на тему патриотического воспитания в рамках проектной деятельности; </a:t>
            </a:r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потренировать стажеров в организации проектной деятельности детьми, в том числе с детьми с ОВЗ, на основе полученных знаний и транслируемого опыта. 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47713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C777C36-5C05-491D-9C0E-CA474BC01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3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58B694-E751-4F61-98A2-857EE6DE5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4" y="85574"/>
            <a:ext cx="10902212" cy="595454"/>
          </a:xfrm>
        </p:spPr>
        <p:txBody>
          <a:bodyPr>
            <a:normAutofit/>
          </a:bodyPr>
          <a:lstStyle/>
          <a:p>
            <a:r>
              <a:rPr lang="ru-RU" sz="2800" b="1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День 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3892" y="680738"/>
            <a:ext cx="11727543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ru-RU" sz="2200" b="1" dirty="0">
                <a:ea typeface="Times New Roman" panose="02020603050405020304" pitchFamily="18" charset="0"/>
              </a:rPr>
              <a:t>Знакомство с печатной продукцией Фонда иллюстрированной книги;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ru-RU" sz="2200" b="1" dirty="0">
                <a:ea typeface="Times New Roman" panose="02020603050405020304" pitchFamily="18" charset="0"/>
              </a:rPr>
              <a:t>Особенности и методика использования книг в процессе работы над проектами по формированию у детей дошкольного возраста основ гражданственности и патриотизма, в том числе у детей с ОВЗ;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ru-RU" sz="2200" b="1" dirty="0"/>
              <a:t>Практикум: Рассматривание и обследование книг. Упражнения по работе с конкретными книгами в рамках создания проекта;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ru-RU" sz="2200" b="1" dirty="0"/>
              <a:t>Представление </a:t>
            </a:r>
            <a:r>
              <a:rPr lang="ru-RU" sz="2200" b="1" dirty="0">
                <a:ea typeface="Times New Roman" panose="02020603050405020304" pitchFamily="18" charset="0"/>
              </a:rPr>
              <a:t>созданных стажерами структур проектов;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ru-RU" sz="2200" b="1" dirty="0"/>
              <a:t>Подведение итогов. </a:t>
            </a:r>
            <a:r>
              <a:rPr lang="ru-RU" sz="2200" b="1"/>
              <a:t>Анкетированиеа </a:t>
            </a:r>
            <a:r>
              <a:rPr lang="ru-RU" sz="2200" b="1" dirty="0"/>
              <a:t>на самооценку и результативность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96616503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D25F1D-0735-46C3-9D64-CB7C602D6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66A84A2E-7F1C-3B54-A8D9-244CEE7061F7}"/>
              </a:ext>
            </a:extLst>
          </p:cNvPr>
          <p:cNvSpPr/>
          <p:nvPr/>
        </p:nvSpPr>
        <p:spPr>
          <a:xfrm>
            <a:off x="0" y="-12403"/>
            <a:ext cx="1197428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Знакомство с печатной продукцией Фонда </a:t>
            </a:r>
          </a:p>
          <a:p>
            <a:pPr algn="ctr"/>
            <a:r>
              <a:rPr lang="ru-RU" sz="25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"Иллюстрированные книжки для маленьких слепых детей"</a:t>
            </a:r>
            <a:endParaRPr lang="ru-RU" sz="2500" b="0" cap="none" spc="0" dirty="0">
              <a:ln w="0">
                <a:solidFill>
                  <a:sysClr val="windowText" lastClr="00000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D62CF1CB-3A07-7C0A-B8B7-4D7D9CFE1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46" t="11668" r="15818" b="3082"/>
          <a:stretch/>
        </p:blipFill>
        <p:spPr>
          <a:xfrm>
            <a:off x="217714" y="966616"/>
            <a:ext cx="6466086" cy="4081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136DDDEF-3C42-35E2-61C4-EDC6B9BD744D}"/>
              </a:ext>
            </a:extLst>
          </p:cNvPr>
          <p:cNvSpPr txBox="1"/>
          <p:nvPr/>
        </p:nvSpPr>
        <p:spPr>
          <a:xfrm>
            <a:off x="6825084" y="966616"/>
            <a:ext cx="497321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Единственный в России благотворительный фонд, выпускающей и распространяющей уникальные тактильные книги, доступные и интересные для детей с разной степенью слабовидения, а также для детей без нарушения зрения.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ABB8276-5701-6E3B-2FBC-DE7362193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81" y="4897382"/>
            <a:ext cx="3433588" cy="1824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44503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6709D-B415-18ED-31B3-05EE245C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91596AC-9895-2716-254D-6519966EB0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33342F-F224-B809-C0DB-116BF65269B5}"/>
              </a:ext>
            </a:extLst>
          </p:cNvPr>
          <p:cNvSpPr/>
          <p:nvPr/>
        </p:nvSpPr>
        <p:spPr>
          <a:xfrm>
            <a:off x="79828" y="0"/>
            <a:ext cx="120323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ИСТОРИЯ ОСНОВАНИЯ ФОНДА </a:t>
            </a:r>
          </a:p>
          <a:p>
            <a:pPr algn="ctr"/>
            <a:r>
              <a:rPr lang="ru-RU" sz="26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"Иллюстрированные книжки для маленьких слепых детей"</a:t>
            </a:r>
            <a:endParaRPr lang="ru-RU" sz="2600" b="0" cap="none" spc="0" dirty="0">
              <a:ln w="0">
                <a:solidFill>
                  <a:sysClr val="windowText" lastClr="00000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4E44BC-820D-220C-397D-8829A763B625}"/>
              </a:ext>
            </a:extLst>
          </p:cNvPr>
          <p:cNvSpPr txBox="1"/>
          <p:nvPr/>
        </p:nvSpPr>
        <p:spPr>
          <a:xfrm>
            <a:off x="4759842" y="923330"/>
            <a:ext cx="74031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Дата основания фонда – 16 февраля 1994 г.</a:t>
            </a:r>
          </a:p>
        </p:txBody>
      </p:sp>
      <p:pic>
        <p:nvPicPr>
          <p:cNvPr id="2050" name="Picture 2" descr="Александр Деген">
            <a:extLst>
              <a:ext uri="{FF2B5EF4-FFF2-40B4-BE49-F238E27FC236}">
                <a16:creationId xmlns:a16="http://schemas.microsoft.com/office/drawing/2014/main" id="{02D532E7-ECA5-3833-2016-4D229CD5E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11" y="1078109"/>
            <a:ext cx="3863178" cy="3863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6B8FE8-2298-E09C-26F9-444EA255FBE9}"/>
              </a:ext>
            </a:extLst>
          </p:cNvPr>
          <p:cNvSpPr txBox="1"/>
          <p:nvPr/>
        </p:nvSpPr>
        <p:spPr>
          <a:xfrm>
            <a:off x="320351" y="5261467"/>
            <a:ext cx="4286898" cy="12003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00"/>
                </a:solidFill>
              </a:rPr>
              <a:t>Деген</a:t>
            </a:r>
            <a:r>
              <a:rPr lang="ru-RU" sz="2400" b="1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</a:rPr>
              <a:t>Александр Герасимович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ECAB7-56B6-15ED-2B0D-D688EF0CF514}"/>
              </a:ext>
            </a:extLst>
          </p:cNvPr>
          <p:cNvSpPr txBox="1"/>
          <p:nvPr/>
        </p:nvSpPr>
        <p:spPr>
          <a:xfrm>
            <a:off x="4759842" y="1536833"/>
            <a:ext cx="711180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Идеи Фонда получили поддержку Института коррекционной педагогики, Российской государственной библиотеки для слепых, Психологического института Российской академии образования, Российского Фонда культуры, Министерства образования РФ, Союза женщин России, Московского Патриархата.</a:t>
            </a:r>
          </a:p>
        </p:txBody>
      </p:sp>
      <p:sp>
        <p:nvSpPr>
          <p:cNvPr id="10" name="Google Shape;10982;p72">
            <a:extLst>
              <a:ext uri="{FF2B5EF4-FFF2-40B4-BE49-F238E27FC236}">
                <a16:creationId xmlns:a16="http://schemas.microsoft.com/office/drawing/2014/main" id="{8C444219-6CE9-9F05-D929-E330BEF76881}"/>
              </a:ext>
            </a:extLst>
          </p:cNvPr>
          <p:cNvSpPr/>
          <p:nvPr/>
        </p:nvSpPr>
        <p:spPr>
          <a:xfrm rot="1915995">
            <a:off x="9985827" y="5248933"/>
            <a:ext cx="1045029" cy="1180970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586524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2">
            <a:extLst>
              <a:ext uri="{FF2B5EF4-FFF2-40B4-BE49-F238E27FC236}">
                <a16:creationId xmlns:a16="http://schemas.microsoft.com/office/drawing/2014/main" id="{95EC439C-2AF8-49E3-8171-6757423A8A88}"/>
              </a:ext>
            </a:extLst>
          </p:cNvPr>
          <p:cNvSpPr/>
          <p:nvPr/>
        </p:nvSpPr>
        <p:spPr>
          <a:xfrm rot="10800000">
            <a:off x="7074704" y="0"/>
            <a:ext cx="5196114" cy="6858000"/>
          </a:xfrm>
          <a:custGeom>
            <a:avLst/>
            <a:gdLst>
              <a:gd name="connsiteX0" fmla="*/ 5830570 w 5829300"/>
              <a:gd name="connsiteY0" fmla="*/ 3651250 h 6864350"/>
              <a:gd name="connsiteX1" fmla="*/ 3793490 w 5829300"/>
              <a:gd name="connsiteY1" fmla="*/ 3175 h 6864350"/>
              <a:gd name="connsiteX2" fmla="*/ 3175 w 5829300"/>
              <a:gd name="connsiteY2" fmla="*/ 3175 h 6864350"/>
              <a:gd name="connsiteX3" fmla="*/ 3175 w 5829300"/>
              <a:gd name="connsiteY3" fmla="*/ 6861175 h 6864350"/>
              <a:gd name="connsiteX4" fmla="*/ 4382770 w 5829300"/>
              <a:gd name="connsiteY4" fmla="*/ 6861175 h 6864350"/>
              <a:gd name="connsiteX5" fmla="*/ 5830570 w 5829300"/>
              <a:gd name="connsiteY5" fmla="*/ 3651250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29300" h="6864350">
                <a:moveTo>
                  <a:pt x="5830570" y="3651250"/>
                </a:moveTo>
                <a:cubicBezTo>
                  <a:pt x="5830570" y="2109470"/>
                  <a:pt x="5015865" y="757555"/>
                  <a:pt x="3793490" y="3175"/>
                </a:cubicBezTo>
                <a:lnTo>
                  <a:pt x="3175" y="3175"/>
                </a:lnTo>
                <a:lnTo>
                  <a:pt x="3175" y="6861175"/>
                </a:lnTo>
                <a:lnTo>
                  <a:pt x="4382770" y="6861175"/>
                </a:lnTo>
                <a:cubicBezTo>
                  <a:pt x="5270500" y="6076315"/>
                  <a:pt x="5830570" y="4928870"/>
                  <a:pt x="5830570" y="365125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8B6074-A40C-437A-B311-2A184FC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6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8C49AC-187B-BC7C-5EDA-6178617B4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675292">
            <a:off x="6082056" y="-1185474"/>
            <a:ext cx="3170851" cy="3170851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14F177B-9F85-36C3-9F47-4895225F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4" y="-8618"/>
            <a:ext cx="11179793" cy="78377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  <a:t>КНИГИ ФОНДА </a:t>
            </a:r>
            <a:br>
              <a:rPr kumimoji="0" lang="ru-RU" sz="28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</a:br>
            <a:r>
              <a:rPr lang="ru-RU" sz="260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Black"/>
                <a:ea typeface="+mn-ea"/>
                <a:cs typeface="+mn-cs"/>
              </a:rPr>
              <a:t>«</a:t>
            </a:r>
            <a:r>
              <a:rPr kumimoji="0" lang="ru-RU" sz="26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  <a:t>Иллюстрированные книжки для маленьких слепых детей»</a:t>
            </a:r>
            <a:endParaRPr kumimoji="0" lang="ru-RU" sz="26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rgbClr val="C9093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79DDD8-72E2-9E3E-B741-FD218837A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8393" y="5048349"/>
            <a:ext cx="1409700" cy="1409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F58570-C093-9B67-A42D-4569E7B9C1C4}"/>
              </a:ext>
            </a:extLst>
          </p:cNvPr>
          <p:cNvSpPr txBox="1"/>
          <p:nvPr/>
        </p:nvSpPr>
        <p:spPr>
          <a:xfrm>
            <a:off x="386443" y="775152"/>
            <a:ext cx="605608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Особенности книг: разнообразные тактильные элементы, яркие объемные конструкции,  красочные иллюстрации. </a:t>
            </a:r>
          </a:p>
          <a:p>
            <a:r>
              <a:rPr lang="ru-RU" sz="2000" b="1" dirty="0"/>
              <a:t>При создании книг используются новейшие технологии: интерактивные элементы, микрокоды для воспроизведения музыкальных и текстовых файлов, игровые элементы. Благодаря этому, издаваемые книги доступны и интересны для детей с разной степенью слабовидения, а также для детей без нарушения зрения.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843B4DE9-7EB7-5E86-48F8-F5B527EE9F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E140DF-BED3-B10B-F806-220E90947BB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70" y="4560804"/>
            <a:ext cx="2778881" cy="2065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C16CF29-84E0-CD3E-087F-D32D7A41C9B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001" y="1060226"/>
            <a:ext cx="2778881" cy="2084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3BA776D-62F4-444D-60D0-24B25814120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677" y="1060226"/>
            <a:ext cx="2837259" cy="208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5CD7881-A0E2-C65B-C8EC-077E178BEE5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3656" r="11341" b="3117"/>
          <a:stretch/>
        </p:blipFill>
        <p:spPr>
          <a:xfrm>
            <a:off x="6269954" y="3563179"/>
            <a:ext cx="2915804" cy="2345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A469F53-017E-037F-3755-73A8007403D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" t="8269" r="7670"/>
          <a:stretch/>
        </p:blipFill>
        <p:spPr>
          <a:xfrm>
            <a:off x="9326942" y="3563179"/>
            <a:ext cx="2802691" cy="2311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F964533-22ED-8CB1-80B5-FCC05559E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714342">
            <a:off x="198762" y="5490739"/>
            <a:ext cx="1208948" cy="11842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240413F-69B5-268C-A830-ACCD92E585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4346079">
            <a:off x="4328958" y="5245277"/>
            <a:ext cx="1516016" cy="115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1714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460282B-5BBA-EB44-BC70-FDBC75B282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E6CCF1-F0DE-A984-E546-870A0F12F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r="7412" b="7328"/>
          <a:stretch/>
        </p:blipFill>
        <p:spPr>
          <a:xfrm>
            <a:off x="294584" y="3335693"/>
            <a:ext cx="3531269" cy="2813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697AD80A-D6E0-556E-7DAF-3B57A48BC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03" y="29029"/>
            <a:ext cx="11179793" cy="78377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  <a:t>КНИГИ ФОНДА </a:t>
            </a:r>
            <a:br>
              <a:rPr kumimoji="0" lang="ru-RU" sz="28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</a:br>
            <a:r>
              <a:rPr lang="ru-RU" sz="260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Black"/>
                <a:ea typeface="+mn-ea"/>
                <a:cs typeface="+mn-cs"/>
              </a:rPr>
              <a:t>«</a:t>
            </a:r>
            <a:r>
              <a:rPr kumimoji="0" lang="ru-RU" sz="26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  <a:t>Иллюстрированные книжки для маленьких слепых детей»</a:t>
            </a:r>
            <a:endParaRPr kumimoji="0" lang="ru-RU" sz="26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rgbClr val="C9093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B6F000-C3C4-4C72-5069-F75C7DC98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071"/>
          <a:stretch/>
        </p:blipFill>
        <p:spPr>
          <a:xfrm>
            <a:off x="257378" y="910620"/>
            <a:ext cx="3488559" cy="2256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45E5BE-1CF9-C116-69E5-6D8A2A0B269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163"/>
          <a:stretch/>
        </p:blipFill>
        <p:spPr>
          <a:xfrm>
            <a:off x="3839183" y="910619"/>
            <a:ext cx="2953503" cy="2256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B39A46-EDF6-C818-D2FE-D781045630C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0" t="1769" r="24218" b="7315"/>
          <a:stretch/>
        </p:blipFill>
        <p:spPr>
          <a:xfrm>
            <a:off x="6953231" y="910618"/>
            <a:ext cx="2006141" cy="2256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2A880F-1C09-A781-DD84-0F27B4039A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r="5154" b="6114"/>
          <a:stretch/>
        </p:blipFill>
        <p:spPr>
          <a:xfrm rot="16200000">
            <a:off x="9425906" y="604630"/>
            <a:ext cx="2208628" cy="2820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3A33B3-309C-B9EC-3551-037E27C4C50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422" y="3335693"/>
            <a:ext cx="3761156" cy="2820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275FFD0-5B16-A71B-AA74-9CDDA37E9D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4" t="7649" r="10272" b="10087"/>
          <a:stretch/>
        </p:blipFill>
        <p:spPr>
          <a:xfrm>
            <a:off x="8422506" y="3331208"/>
            <a:ext cx="3563887" cy="2813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34870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E1461-B500-80F9-D019-603DC9116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4441198-C78C-2BB5-9F75-020FC027D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0B1D4FD0-5AA2-6B0D-B030-533EDBE98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03" y="29029"/>
            <a:ext cx="11179793" cy="78377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  <a:t>КНИГИ ФОНДА </a:t>
            </a:r>
            <a:br>
              <a:rPr kumimoji="0" lang="ru-RU" sz="28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</a:br>
            <a:r>
              <a:rPr lang="ru-RU" sz="260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Black"/>
                <a:ea typeface="+mn-ea"/>
                <a:cs typeface="+mn-cs"/>
              </a:rPr>
              <a:t>«</a:t>
            </a:r>
            <a:r>
              <a:rPr kumimoji="0" lang="ru-RU" sz="26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rgbClr val="C9093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 Black"/>
                <a:ea typeface="+mn-ea"/>
                <a:cs typeface="+mn-cs"/>
              </a:rPr>
              <a:t>Иллюстрированные книжки для маленьких слепых детей»</a:t>
            </a:r>
            <a:endParaRPr kumimoji="0" lang="ru-RU" sz="26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rgbClr val="C9093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FCD7AF-CE3F-32D8-10D0-D8DF902125A1}"/>
              </a:ext>
            </a:extLst>
          </p:cNvPr>
          <p:cNvSpPr txBox="1"/>
          <p:nvPr/>
        </p:nvSpPr>
        <p:spPr>
          <a:xfrm>
            <a:off x="243033" y="812799"/>
            <a:ext cx="115552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С 2012 года книги Фонда укомплектованы </a:t>
            </a:r>
          </a:p>
          <a:p>
            <a:pPr algn="ctr"/>
            <a:r>
              <a:rPr lang="ru-RU" sz="2400" b="1" dirty="0"/>
              <a:t>«Волшебным карандашом» - устройством для чтения </a:t>
            </a:r>
          </a:p>
          <a:p>
            <a:pPr algn="ctr"/>
            <a:r>
              <a:rPr lang="ru-RU" sz="2400" b="1" dirty="0"/>
              <a:t>аудио-файлов, что позволило дополнить книги музыкальными произведениями, художественным исполнением сказок </a:t>
            </a:r>
          </a:p>
          <a:p>
            <a:pPr algn="ctr"/>
            <a:r>
              <a:rPr lang="ru-RU" sz="2400" b="1" dirty="0"/>
              <a:t>и репликами персонажей.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546E9C-7110-B392-7CA5-9C0BBA255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5" t="8367" r="12674" b="9151"/>
          <a:stretch/>
        </p:blipFill>
        <p:spPr>
          <a:xfrm>
            <a:off x="280997" y="2751791"/>
            <a:ext cx="4126238" cy="3287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8399A5-EC2F-874A-F0EC-F77BA4C2754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894" y="2751791"/>
            <a:ext cx="4371406" cy="3278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WhatsApp Video 2025-02-23 at 17.50.26">
            <a:hlinkClick r:id="" action="ppaction://media"/>
            <a:extLst>
              <a:ext uri="{FF2B5EF4-FFF2-40B4-BE49-F238E27FC236}">
                <a16:creationId xmlns:a16="http://schemas.microsoft.com/office/drawing/2014/main" id="{C86D601B-BB9D-F4D2-D528-FE5D63F1BC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2390" b="24988"/>
          <a:stretch/>
        </p:blipFill>
        <p:spPr>
          <a:xfrm>
            <a:off x="4670306" y="2751791"/>
            <a:ext cx="2608108" cy="32871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BA0FE6-AEFB-AE69-075B-1C409E5C81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78203">
            <a:off x="11339995" y="129572"/>
            <a:ext cx="619365" cy="75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5563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Номер слайда 353">
            <a:extLst>
              <a:ext uri="{FF2B5EF4-FFF2-40B4-BE49-F238E27FC236}">
                <a16:creationId xmlns:a16="http://schemas.microsoft.com/office/drawing/2014/main" id="{B916FC81-9A64-430F-B1F9-6479FC5AD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9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7F2CD8C-1C9B-8D90-FB07-5DF0EE7CF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469791" cy="115699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Классификация книг фонда «Иллюстрированные книжки для маленьких слепых детей»: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DAAA3B-03BC-0603-EE2D-2691D5D659D3}"/>
              </a:ext>
            </a:extLst>
          </p:cNvPr>
          <p:cNvSpPr txBox="1"/>
          <p:nvPr/>
        </p:nvSpPr>
        <p:spPr>
          <a:xfrm>
            <a:off x="272660" y="1266560"/>
            <a:ext cx="4933822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• </a:t>
            </a:r>
            <a:r>
              <a:rPr lang="ru-RU" sz="20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ПО СОДЕРЖАНИЮ: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Ассоциативные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Дидактические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Художественные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Игровые</a:t>
            </a:r>
          </a:p>
          <a:p>
            <a:endParaRPr lang="ru-RU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</a:endParaRPr>
          </a:p>
          <a:p>
            <a:r>
              <a:rPr lang="ru-RU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• </a:t>
            </a:r>
            <a:r>
              <a:rPr lang="ru-RU" sz="20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ПО ВИДАМ: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вырубкой по контуру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панорамным изображением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музыкой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тактильными вставками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театром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заданиями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с движущимися частями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 с текстом по системе Брайля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23F3C81-0795-B0D2-3DA4-7A51DA2FED4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" r="7220" b="18111"/>
          <a:stretch/>
        </p:blipFill>
        <p:spPr>
          <a:xfrm>
            <a:off x="9206846" y="124195"/>
            <a:ext cx="2673466" cy="172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44C1F2D-3F20-ACB0-A678-04C81530B2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1870" r="2584" b="5297"/>
          <a:stretch/>
        </p:blipFill>
        <p:spPr>
          <a:xfrm>
            <a:off x="9206846" y="4016730"/>
            <a:ext cx="2647436" cy="1999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CB45365-3220-5DDC-733C-4353D70BC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714342">
            <a:off x="2095873" y="5863417"/>
            <a:ext cx="1099619" cy="98586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15E651-36CD-BF3C-71D5-12D54EDF1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47933">
            <a:off x="7505339" y="5697228"/>
            <a:ext cx="1182263" cy="105996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5D49C2-1E83-D14F-AC07-8D11862734C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0" t="7182" r="5035" b="9514"/>
          <a:stretch/>
        </p:blipFill>
        <p:spPr>
          <a:xfrm>
            <a:off x="5394368" y="1847509"/>
            <a:ext cx="3307776" cy="2696006"/>
          </a:xfrm>
          <a:prstGeom prst="roundRect">
            <a:avLst>
              <a:gd name="adj" fmla="val 1466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06DEDAF-8194-9DF7-C294-69FA212A8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2829215">
            <a:off x="3909596" y="1618588"/>
            <a:ext cx="842122" cy="10604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745416F-809B-495D-CED4-B56BFEE61BF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t="7619" r="15544" b="17772"/>
          <a:stretch/>
        </p:blipFill>
        <p:spPr>
          <a:xfrm>
            <a:off x="9206846" y="1954156"/>
            <a:ext cx="2673466" cy="198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873362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63A36-9F97-46C5-F9E3-F9705F2DB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84319E4-7225-C9CA-5E26-F742ECC9B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10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B03165D-15FE-114F-94AA-98D2DF8A1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468"/>
            <a:ext cx="10902212" cy="595454"/>
          </a:xfrm>
        </p:spPr>
        <p:txBody>
          <a:bodyPr>
            <a:normAutofit/>
          </a:bodyPr>
          <a:lstStyle/>
          <a:p>
            <a:r>
              <a:rPr lang="ru-RU" sz="2800" b="1" dirty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ДЕЙСТВИЯ РЕБЕНКА ПРИ РАБОТЕ С КНИГОЙ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4B8AB09C-3915-31C6-2526-5F997BCD44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619585"/>
              </p:ext>
            </p:extLst>
          </p:nvPr>
        </p:nvGraphicFramePr>
        <p:xfrm>
          <a:off x="1080776" y="719666"/>
          <a:ext cx="1003044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3069B46D-146B-F892-47D1-9B857DD7F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5" r="27550"/>
          <a:stretch/>
        </p:blipFill>
        <p:spPr bwMode="auto">
          <a:xfrm>
            <a:off x="9751495" y="906836"/>
            <a:ext cx="2301433" cy="3598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>
            <a:extLst>
              <a:ext uri="{FF2B5EF4-FFF2-40B4-BE49-F238E27FC236}">
                <a16:creationId xmlns:a16="http://schemas.microsoft.com/office/drawing/2014/main" id="{0758BD86-B912-9DDE-98AE-519E7B391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67" y="2643794"/>
            <a:ext cx="1978469" cy="1570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8423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9192B9-CE17-4997-A408-BA85C384A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349192B9-CE17-4997-A408-BA85C384AF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F423EBC-6FF5-4FC7-BF4E-36EB1BC855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>
                                            <p:graphicEl>
                                              <a:dgm id="{BF423EBC-6FF5-4FC7-BF4E-36EB1BC855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BF9FCD-CB12-49D2-8CB3-4E10EA907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>
                                            <p:graphicEl>
                                              <a:dgm id="{63BF9FCD-CB12-49D2-8CB3-4E10EA907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B552CC9-B3AA-404B-8010-D95E8E1A4D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>
                                            <p:graphicEl>
                                              <a:dgm id="{9B552CC9-B3AA-404B-8010-D95E8E1A4D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FA4A12-FBF9-4ED8-938A-AF13CBC33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>
                                            <p:graphicEl>
                                              <a:dgm id="{A9FA4A12-FBF9-4ED8-938A-AF13CBC331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A097DF2-BB29-48F0-A955-C56FB1B65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>
                                            <p:graphicEl>
                                              <a:dgm id="{AA097DF2-BB29-48F0-A955-C56FB1B65E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B790977-A5C3-8619-ABAE-9F716FD29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F60EBC-67E5-F19F-D7CC-65ADE4FCF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83" y="136526"/>
            <a:ext cx="11861399" cy="10298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РЕКОМЕНДАЦИИ К КНИГАМ </a:t>
            </a:r>
            <a:br>
              <a:rPr lang="ru-RU" sz="24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УЧЁТОМ ПСИХОФИЗИЧЕСКИХ ОСОБЕННОСТЕЙ ДЕТЕЙ </a:t>
            </a:r>
            <a:br>
              <a:rPr lang="ru-RU" sz="24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НАРУШЕНИЯМИ В РАЗВИТИИ.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7C0B19-83BB-8CC7-E0A9-4DFD6CA6445A}"/>
              </a:ext>
            </a:extLst>
          </p:cNvPr>
          <p:cNvSpPr txBox="1"/>
          <p:nvPr/>
        </p:nvSpPr>
        <p:spPr>
          <a:xfrm>
            <a:off x="496756" y="1071938"/>
            <a:ext cx="2929810" cy="25853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Основные функции книг: </a:t>
            </a:r>
          </a:p>
          <a:p>
            <a:pPr algn="ctr"/>
            <a:r>
              <a:rPr lang="ru-RU" b="1" dirty="0"/>
              <a:t>познавательная, воспитательная, коррекционно-развивающая, информационная, коммуникативная, гедонистическая.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7C75527-19B6-622E-2F65-633D4B529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19568">
            <a:off x="5378895" y="829002"/>
            <a:ext cx="960486" cy="10657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977058-DDB7-6F38-26A1-8F0D7F9C056D}"/>
              </a:ext>
            </a:extLst>
          </p:cNvPr>
          <p:cNvSpPr txBox="1"/>
          <p:nvPr/>
        </p:nvSpPr>
        <p:spPr>
          <a:xfrm>
            <a:off x="4102146" y="1804796"/>
            <a:ext cx="3566627" cy="17543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Создание проблемных ситуаций на страницах книг дает возможность ребенку самостоятельно искать решения и делать выводы.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CC629B-D323-5C08-7B48-6F1936CC03DE}"/>
              </a:ext>
            </a:extLst>
          </p:cNvPr>
          <p:cNvSpPr txBox="1"/>
          <p:nvPr/>
        </p:nvSpPr>
        <p:spPr>
          <a:xfrm>
            <a:off x="8583229" y="1166328"/>
            <a:ext cx="3111758" cy="25853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Занятия по книгам помогают корригировать нарушения познавательной и коммуникативной деятельности детей с особенностями здоровья.</a:t>
            </a:r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61D164E-169C-9986-57EE-26EB846C3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84358">
            <a:off x="131860" y="4975989"/>
            <a:ext cx="1747838" cy="156702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ED1FD65-1FF4-434F-78CC-4548951C6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1433524">
            <a:off x="5363828" y="4809372"/>
            <a:ext cx="1241240" cy="134170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AF76F1A-9F07-9640-61FA-00661D157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204477">
            <a:off x="10298409" y="4905754"/>
            <a:ext cx="1747838" cy="15670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E7A26E-07C9-2ECD-B373-E6BA608E1F4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58" y="3928310"/>
            <a:ext cx="3031556" cy="2273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103076-A3A7-A636-4D20-497D875F4C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3" t="4092" r="11508" b="11319"/>
          <a:stretch/>
        </p:blipFill>
        <p:spPr>
          <a:xfrm>
            <a:off x="6717489" y="3983307"/>
            <a:ext cx="2964511" cy="2270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461478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C373B7-30F9-D49E-9AAF-D95C59636F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DFBDFD45-6F8A-1AB1-7CF6-2B5D30463D39}"/>
              </a:ext>
            </a:extLst>
          </p:cNvPr>
          <p:cNvSpPr txBox="1">
            <a:spLocks/>
          </p:cNvSpPr>
          <p:nvPr/>
        </p:nvSpPr>
        <p:spPr>
          <a:xfrm>
            <a:off x="108269" y="1692787"/>
            <a:ext cx="2552839" cy="47705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600" b="1" dirty="0"/>
              <a:t>Обследование объемных иллюстраций в ходе;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600" b="1" dirty="0"/>
              <a:t>Умение называть сенсорные характеристики объекта;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600" b="1" dirty="0"/>
              <a:t>Дозирование учебных нагрузок (3-5 минут);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600" b="1" dirty="0"/>
              <a:t>Переключение с одного вида деятельности на другой;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600" b="1" dirty="0"/>
              <a:t>Близко к естественному источнику света;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600" b="1" dirty="0"/>
              <a:t>Свет должен падать с левой стороны или прямо.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9DE0F6-9D76-CF9F-8DA3-B39DB12E9DB8}"/>
              </a:ext>
            </a:extLst>
          </p:cNvPr>
          <p:cNvSpPr txBox="1"/>
          <p:nvPr/>
        </p:nvSpPr>
        <p:spPr>
          <a:xfrm>
            <a:off x="-87547" y="848883"/>
            <a:ext cx="26611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Дети</a:t>
            </a:r>
          </a:p>
          <a:p>
            <a:pPr algn="ctr"/>
            <a:r>
              <a:rPr lang="ru-RU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с нарушениями зрения</a:t>
            </a:r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4DC373F0-9A15-7DE6-D69F-4DE705E0A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769458"/>
            <a:ext cx="3290338" cy="1082180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Дети с нарушениями опорно-двигательного аппарата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59AC1C-AE5B-7C23-D7F6-1D53FA302DD1}"/>
              </a:ext>
            </a:extLst>
          </p:cNvPr>
          <p:cNvSpPr txBox="1"/>
          <p:nvPr/>
        </p:nvSpPr>
        <p:spPr>
          <a:xfrm>
            <a:off x="2719566" y="1692787"/>
            <a:ext cx="2738639" cy="47705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Взрослый находится за ребенком или рядом с ведущей рукой;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Соблюдение оптимального расстояния от глаз ребенка до рисунка;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Взрослый направляет движения руки сопряженными действиями «рука в руку»;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Ребенок сопровождает речью сюжет книги.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7AD6FC-4B30-F6C2-705D-89A396C5A2A9}"/>
              </a:ext>
            </a:extLst>
          </p:cNvPr>
          <p:cNvSpPr txBox="1"/>
          <p:nvPr/>
        </p:nvSpPr>
        <p:spPr>
          <a:xfrm>
            <a:off x="793101" y="40305"/>
            <a:ext cx="1037564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Особенности психолого-педагогического сопровождения детей с ОВЗ при работе с книгами.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DAA9BD-C96E-9DA7-2DF9-9341F9E2C98D}"/>
              </a:ext>
            </a:extLst>
          </p:cNvPr>
          <p:cNvSpPr txBox="1"/>
          <p:nvPr/>
        </p:nvSpPr>
        <p:spPr>
          <a:xfrm>
            <a:off x="5815950" y="776386"/>
            <a:ext cx="26219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Дети с нарушением речи, слуха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2CDBB0-D976-DE75-49ED-490EFD9A93A4}"/>
              </a:ext>
            </a:extLst>
          </p:cNvPr>
          <p:cNvSpPr txBox="1"/>
          <p:nvPr/>
        </p:nvSpPr>
        <p:spPr>
          <a:xfrm>
            <a:off x="9044280" y="755957"/>
            <a:ext cx="2637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Дети с задержкой психического развития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32CD8C-A95C-414F-68C1-0EA25CE33BAB}"/>
              </a:ext>
            </a:extLst>
          </p:cNvPr>
          <p:cNvSpPr txBox="1"/>
          <p:nvPr/>
        </p:nvSpPr>
        <p:spPr>
          <a:xfrm>
            <a:off x="8540542" y="1685723"/>
            <a:ext cx="3304015" cy="47705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Учёт индивидуальных особенностей физического развития;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Подбор книг с заданиями, доступными для ребёнка;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 первичное ознакомление с текстом сказки;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организация беседы по прочитанной сказке, инсценировка;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повторное ознакомление с текстом сказки или прослушивание с помощью «Волшебного карандаша»;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Пересказ, инсценировка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91392F-D51F-13BB-36DC-92A8720B65C1}"/>
              </a:ext>
            </a:extLst>
          </p:cNvPr>
          <p:cNvSpPr txBox="1"/>
          <p:nvPr/>
        </p:nvSpPr>
        <p:spPr>
          <a:xfrm>
            <a:off x="5579709" y="1677311"/>
            <a:ext cx="2839328" cy="47705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Предварительное обследование сенсорных вставок пальчиками;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Называть предмет, показать его, а ребенок повторяет;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Добавляются слова-признаки или слова-действия;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Произнесение ребенком фразы с опорой на изображение;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Задания предлагаются сначала на </a:t>
            </a:r>
            <a:r>
              <a:rPr lang="ru-RU" sz="1600" b="1" dirty="0" err="1"/>
              <a:t>слухо</a:t>
            </a:r>
            <a:r>
              <a:rPr lang="ru-RU" sz="1600" b="1" dirty="0"/>
              <a:t>-зрительной, а затем на слуховой основе.</a:t>
            </a:r>
          </a:p>
        </p:txBody>
      </p:sp>
    </p:spTree>
    <p:extLst>
      <p:ext uri="{BB962C8B-B14F-4D97-AF65-F5344CB8AC3E}">
        <p14:creationId xmlns:p14="http://schemas.microsoft.com/office/powerpoint/2010/main" val="40491326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5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50"/>
                            </p:stCondLst>
                            <p:childTnLst>
                              <p:par>
                                <p:cTn id="1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75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7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250"/>
                            </p:stCondLst>
                            <p:childTnLst>
                              <p:par>
                                <p:cTn id="1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75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75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75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250"/>
                            </p:stCondLst>
                            <p:childTnLst>
                              <p:par>
                                <p:cTn id="1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750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7" grpId="0"/>
      <p:bldP spid="18" grpId="0"/>
      <p:bldP spid="20" grpId="0" build="p" animBg="1"/>
      <p:bldP spid="24" grpId="0"/>
      <p:bldP spid="26" grpId="0"/>
      <p:bldP spid="28" grpId="0" build="p" animBg="1"/>
      <p:bldP spid="30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3D85-577F-88E3-E152-6620A5F28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5A2B986-1369-E8C7-E103-74A80DF5D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123C3A53-0BF0-365E-EAD8-1EC645CD8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03" y="1220631"/>
            <a:ext cx="3522567" cy="776996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Дети с расстройствами аутистического спектра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C279EE-6E29-30B6-D122-02D668141AD2}"/>
              </a:ext>
            </a:extLst>
          </p:cNvPr>
          <p:cNvSpPr txBox="1"/>
          <p:nvPr/>
        </p:nvSpPr>
        <p:spPr>
          <a:xfrm>
            <a:off x="354811" y="1975140"/>
            <a:ext cx="3401152" cy="40318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Развитие интереса к книге (буквы, фактура страниц, иллюстрации, развитие сюжета);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Развитие речи и коммуникативных навыков;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Установление контакта со взрослыми;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Формирование индивидуального жизненного опыта;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Получение опыта переживания и сопереживания.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37A18A-53A0-2CE8-88E9-F5B4978D6C51}"/>
              </a:ext>
            </a:extLst>
          </p:cNvPr>
          <p:cNvSpPr txBox="1"/>
          <p:nvPr/>
        </p:nvSpPr>
        <p:spPr>
          <a:xfrm>
            <a:off x="793100" y="225722"/>
            <a:ext cx="1037564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Особенности психолого-педагогического сопровождения детей с ОВЗ при работе с книгами.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66ECDF-9E01-D81B-DC0C-D1A15DEF5E9E}"/>
              </a:ext>
            </a:extLst>
          </p:cNvPr>
          <p:cNvSpPr txBox="1"/>
          <p:nvPr/>
        </p:nvSpPr>
        <p:spPr>
          <a:xfrm>
            <a:off x="4415227" y="1285963"/>
            <a:ext cx="3131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Дети с умственной отсталостью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F22A88-8BE3-BAD6-4436-3235B0BEC656}"/>
              </a:ext>
            </a:extLst>
          </p:cNvPr>
          <p:cNvSpPr txBox="1"/>
          <p:nvPr/>
        </p:nvSpPr>
        <p:spPr>
          <a:xfrm>
            <a:off x="8532030" y="1285962"/>
            <a:ext cx="3131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Дети с комплексными нарушениями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BB53B3-A905-3B4B-2F5F-6E1985D8C76D}"/>
              </a:ext>
            </a:extLst>
          </p:cNvPr>
          <p:cNvSpPr txBox="1"/>
          <p:nvPr/>
        </p:nvSpPr>
        <p:spPr>
          <a:xfrm>
            <a:off x="7986729" y="1997627"/>
            <a:ext cx="3401152" cy="40318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Учёт индивидуальных особенностей физического развития;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Подбор книг с заданиями, доступными для ребёнка;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Определение невербальных (вербальных) знаков;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Вовлечение детей в деятельность на основе показа, игры, игровых движений;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Система поощрений при любом проявлении самостоятельности.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AB895A-0F9D-7986-D04D-9F50BFE4B54C}"/>
              </a:ext>
            </a:extLst>
          </p:cNvPr>
          <p:cNvSpPr txBox="1"/>
          <p:nvPr/>
        </p:nvSpPr>
        <p:spPr>
          <a:xfrm>
            <a:off x="3929735" y="1997627"/>
            <a:ext cx="3883222" cy="40318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Знакомство с книгой, работа с сюжетными картинками, содержащимися в книгах, рассказывание педагогом коротких рассказов;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Начинать с маленьких по объему фольклорных произведений с простым сюжетом;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Сопровождение драматизацией при помощи фигурок и декораций, входящих в комплект книг;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/>
              <a:t>Педагог организует работу по пересказу услышанного текста.</a:t>
            </a:r>
          </a:p>
        </p:txBody>
      </p:sp>
    </p:spTree>
    <p:extLst>
      <p:ext uri="{BB962C8B-B14F-4D97-AF65-F5344CB8AC3E}">
        <p14:creationId xmlns:p14="http://schemas.microsoft.com/office/powerpoint/2010/main" val="194634542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4" grpId="0"/>
      <p:bldP spid="26" grpId="0"/>
      <p:bldP spid="28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CF0AC5B-C1E4-29A9-1419-ACFD706515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FA27A59C-A799-C8CB-4E37-FAA393492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6" y="48700"/>
            <a:ext cx="12141664" cy="9496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Особенности использования книг в проектной деятельности по формированию у детей дошкольного возраста основ гражданственности и патриотизма в подготовительной к школе группе « Ромашки»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3AB95E-3A38-E037-0C2F-20365E9700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5" t="8341"/>
          <a:stretch/>
        </p:blipFill>
        <p:spPr>
          <a:xfrm>
            <a:off x="4931449" y="2174032"/>
            <a:ext cx="3413007" cy="2808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3EE9BB-CC14-980E-998C-94A29E2EFC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296747"/>
            <a:ext cx="3303037" cy="4404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E18D54-D84D-FCE3-0060-78E952B68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6" t="27375" r="10456" b="19460"/>
          <a:stretch/>
        </p:blipFill>
        <p:spPr>
          <a:xfrm>
            <a:off x="348343" y="1296747"/>
            <a:ext cx="4316963" cy="2132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5932B9E-006D-6CD1-5455-06F5BC82F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9" r="3247" b="18255"/>
          <a:stretch/>
        </p:blipFill>
        <p:spPr>
          <a:xfrm>
            <a:off x="306505" y="3578366"/>
            <a:ext cx="4400638" cy="2248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12545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8B6074-A40C-437A-B311-2A184FC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672759-F5A7-4392-9C26-A0D3E149C8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2106"/>
          <a:stretch/>
        </p:blipFill>
        <p:spPr>
          <a:xfrm>
            <a:off x="9004300" y="3321407"/>
            <a:ext cx="3187700" cy="40923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241467-8CCB-4B31-B623-CA67D147D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714342">
            <a:off x="5118442" y="5431769"/>
            <a:ext cx="1361236" cy="12204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5CA502-8F22-40DF-929A-DA425E30C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554959">
            <a:off x="-115996" y="913373"/>
            <a:ext cx="1136842" cy="86813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3348C5-89F7-48AD-8980-54D9A6708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587250">
            <a:off x="11202493" y="1691369"/>
            <a:ext cx="842122" cy="10604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86B9C0-3EAA-4777-8458-4B80AC586F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004907">
            <a:off x="208395" y="5510915"/>
            <a:ext cx="806591" cy="1015707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CEE821A-9CC6-4ED4-C3D8-E77247D2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873" y="83113"/>
            <a:ext cx="3482510" cy="64881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Практикум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3500E2-ED48-B5F5-D16E-F536510B4FBF}"/>
              </a:ext>
            </a:extLst>
          </p:cNvPr>
          <p:cNvSpPr txBox="1"/>
          <p:nvPr/>
        </p:nvSpPr>
        <p:spPr>
          <a:xfrm>
            <a:off x="1096433" y="870543"/>
            <a:ext cx="9405257" cy="14568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kern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1) Рассматривание и обследование книг. </a:t>
            </a:r>
          </a:p>
          <a:p>
            <a:pPr>
              <a:spcAft>
                <a:spcPts val="1000"/>
              </a:spcAft>
            </a:pPr>
            <a:r>
              <a:rPr lang="ru-RU" sz="2400" b="1" kern="1200" dirty="0">
                <a:effectLst/>
                <a:ea typeface="Times New Roman" panose="02020603050405020304" pitchFamily="18" charset="0"/>
              </a:rPr>
              <a:t>2) Упражнения по работе с книгами. </a:t>
            </a:r>
          </a:p>
          <a:p>
            <a:pPr>
              <a:spcAft>
                <a:spcPts val="1000"/>
              </a:spcAft>
            </a:pPr>
            <a:r>
              <a:rPr lang="ru-RU" sz="2400" b="1" dirty="0">
                <a:ea typeface="Times New Roman" panose="02020603050405020304" pitchFamily="18" charset="0"/>
              </a:rPr>
              <a:t>3) Разработка структуры </a:t>
            </a:r>
            <a:r>
              <a:rPr lang="ru-RU" sz="2400" b="1" kern="1200" dirty="0">
                <a:effectLst/>
                <a:ea typeface="Times New Roman" panose="02020603050405020304" pitchFamily="18" charset="0"/>
              </a:rPr>
              <a:t>проекта. </a:t>
            </a:r>
            <a:endParaRPr lang="ru-RU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8C2FC-CCEE-578D-80CC-C6721E971094}"/>
              </a:ext>
            </a:extLst>
          </p:cNvPr>
          <p:cNvSpPr txBox="1"/>
          <p:nvPr/>
        </p:nvSpPr>
        <p:spPr>
          <a:xfrm>
            <a:off x="1096433" y="2627699"/>
            <a:ext cx="94052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Стажеры делятся на подгруппы, выбирают книги с выставки, разрабатывают структуру краткосрочного образовательного проекта по нравственно-патриотическому воспитанию с использованием печатной продукции Фонда.   </a:t>
            </a:r>
          </a:p>
          <a:p>
            <a:r>
              <a:rPr lang="ru-RU" sz="2400" b="1" dirty="0"/>
              <a:t>Выступление стажеров.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7657622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6AC503-05ED-4481-8BD2-2C9D0D1FA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4554" t="-22" b="-22"/>
          <a:stretch/>
        </p:blipFill>
        <p:spPr>
          <a:xfrm rot="5400000" flipH="1">
            <a:off x="11005841" y="5717132"/>
            <a:ext cx="977105" cy="1304631"/>
          </a:xfrm>
          <a:prstGeom prst="rect">
            <a:avLst/>
          </a:prstGeom>
        </p:spPr>
      </p:pic>
      <p:sp>
        <p:nvSpPr>
          <p:cNvPr id="1561" name="Номер слайда 1560">
            <a:extLst>
              <a:ext uri="{FF2B5EF4-FFF2-40B4-BE49-F238E27FC236}">
                <a16:creationId xmlns:a16="http://schemas.microsoft.com/office/drawing/2014/main" id="{4CCC795B-2631-47F9-AC95-E6FA3134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16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FE8079-547C-465B-9E09-236C84D733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9775" t="4227" b="7986"/>
          <a:stretch/>
        </p:blipFill>
        <p:spPr>
          <a:xfrm>
            <a:off x="0" y="0"/>
            <a:ext cx="6708710" cy="65273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9A828DBA-1EA3-784D-9E74-F2F522031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4" y="136525"/>
            <a:ext cx="11991911" cy="648819"/>
          </a:xfrm>
        </p:spPr>
        <p:txBody>
          <a:bodyPr>
            <a:normAutofit/>
          </a:bodyPr>
          <a:lstStyle/>
          <a:p>
            <a:pPr algn="ctr"/>
            <a:r>
              <a:rPr lang="ru-RU" sz="3100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ПОДВЕДЕНИЕ ИТОГОВ</a:t>
            </a:r>
            <a:endParaRPr lang="ru-RU" dirty="0">
              <a:ln w="0">
                <a:solidFill>
                  <a:sysClr val="windowText" lastClr="00000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5C1C8A-38DF-538F-CC2E-0C0005E23C44}"/>
              </a:ext>
            </a:extLst>
          </p:cNvPr>
          <p:cNvSpPr txBox="1"/>
          <p:nvPr/>
        </p:nvSpPr>
        <p:spPr>
          <a:xfrm>
            <a:off x="655005" y="1324704"/>
            <a:ext cx="5033772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Современный педагог должен владеть знаниями и умениями педагогического проектирования, организации проектной деятельности.</a:t>
            </a:r>
          </a:p>
          <a:p>
            <a:endParaRPr lang="ru-RU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6941AC-7576-122A-7EE1-2BFDF62D8AF6}"/>
              </a:ext>
            </a:extLst>
          </p:cNvPr>
          <p:cNvSpPr txBox="1"/>
          <p:nvPr/>
        </p:nvSpPr>
        <p:spPr>
          <a:xfrm>
            <a:off x="5832106" y="1314724"/>
            <a:ext cx="5966194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Использование метода проектов в ДО дает наиболее значительные, положительные результаты в формировании основ гражданственности и патриотизма у дошкольников.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AD0CB0-2CB2-CC3A-0E61-14F92A3882E0}"/>
              </a:ext>
            </a:extLst>
          </p:cNvPr>
          <p:cNvSpPr txBox="1"/>
          <p:nvPr/>
        </p:nvSpPr>
        <p:spPr>
          <a:xfrm>
            <a:off x="694814" y="3604285"/>
            <a:ext cx="11103486" cy="20313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b="1" dirty="0"/>
          </a:p>
          <a:p>
            <a:pPr algn="ctr"/>
            <a:r>
              <a:rPr lang="ru-RU" b="1" dirty="0"/>
              <a:t>Книги благотворительного фонда  «Иллюстрированные книжки для маленьких слепых детей» могут успешно использоваться педагогами дошкольных образовательных учреждений в проектной деятельности по нравственно-патриотическому воспитанию </a:t>
            </a:r>
            <a:r>
              <a:rPr lang="ru-RU" b="1" dirty="0" err="1"/>
              <a:t>дошкольнков</a:t>
            </a:r>
            <a:r>
              <a:rPr lang="ru-RU" b="1" dirty="0"/>
              <a:t>, в том числе с ОВЗ различных нозологических групп. </a:t>
            </a: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3056099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C48EDF9-6459-4717-9307-1E2DB9301B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63303" y="6356350"/>
            <a:ext cx="3187700" cy="365125"/>
          </a:xfrm>
        </p:spPr>
        <p:txBody>
          <a:bodyPr/>
          <a:lstStyle/>
          <a:p>
            <a:fld id="{A2B81EC3-0DE3-4C6B-8621-10CD16AE7ADB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46B173-6AF0-4F53-95EC-10F8B3F50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4509" y="1434289"/>
            <a:ext cx="3648104" cy="7620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Контактное лицо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DD97CC-A412-40F1-8B69-EC59CD6707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3015" y="2346069"/>
            <a:ext cx="4421187" cy="998083"/>
          </a:xfrm>
        </p:spPr>
        <p:txBody>
          <a:bodyPr/>
          <a:lstStyle/>
          <a:p>
            <a:r>
              <a:rPr lang="ru-RU" b="1" dirty="0"/>
              <a:t>Зайцева Евгения Николаевна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D0547A-D645-4136-B6CA-A0E509255C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1885" y="4056205"/>
            <a:ext cx="4421187" cy="698085"/>
          </a:xfrm>
        </p:spPr>
        <p:txBody>
          <a:bodyPr>
            <a:normAutofit/>
          </a:bodyPr>
          <a:lstStyle/>
          <a:p>
            <a:r>
              <a:rPr lang="en-US" b="1" dirty="0"/>
              <a:t>do1375-3@mail.ru</a:t>
            </a:r>
            <a:endParaRPr lang="ru-RU" b="1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92A8126-5013-49B9-B553-FBCD882BA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8 (916) 851-38-04</a:t>
            </a:r>
            <a:endParaRPr lang="ru-RU" b="1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BD777A2-40F9-4D5B-94C6-B82E04371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2" y="256025"/>
            <a:ext cx="3979888" cy="648819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КОНТАКТЫ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5B7C63B-DB26-4172-7316-56012724DFBE}"/>
              </a:ext>
            </a:extLst>
          </p:cNvPr>
          <p:cNvSpPr/>
          <p:nvPr/>
        </p:nvSpPr>
        <p:spPr>
          <a:xfrm>
            <a:off x="4966714" y="734114"/>
            <a:ext cx="6975075" cy="298543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Благотворительный фонд </a:t>
            </a:r>
          </a:p>
          <a:p>
            <a:pPr algn="ctr"/>
            <a:r>
              <a:rPr lang="ru-RU" sz="2800" b="1" dirty="0"/>
              <a:t>«Иллюстрированные книжки </a:t>
            </a:r>
          </a:p>
          <a:p>
            <a:pPr algn="ctr"/>
            <a:r>
              <a:rPr lang="ru-RU" sz="2800" b="1" dirty="0"/>
              <a:t>для маленьких слепых детей» </a:t>
            </a:r>
          </a:p>
          <a:p>
            <a:pPr algn="ctr"/>
            <a:r>
              <a:rPr lang="ru-RU" sz="2800" b="1" dirty="0"/>
              <a:t>имени Александра </a:t>
            </a:r>
            <a:r>
              <a:rPr lang="ru-RU" sz="2800" b="1" dirty="0" err="1"/>
              <a:t>Дегена</a:t>
            </a:r>
            <a:endParaRPr lang="ru-RU" sz="2800" b="1" dirty="0"/>
          </a:p>
          <a:p>
            <a:pPr algn="ctr"/>
            <a:endParaRPr lang="ru-RU" sz="2000" b="1" dirty="0"/>
          </a:p>
          <a:p>
            <a:pPr algn="ctr"/>
            <a:r>
              <a:rPr lang="en-US" sz="28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https://fond.org.ru</a:t>
            </a:r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/>
              <a:t> </a:t>
            </a:r>
            <a:endParaRPr lang="ru-RU" sz="2800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7D86C9-1908-16B3-57B0-57CF77F11385}"/>
              </a:ext>
            </a:extLst>
          </p:cNvPr>
          <p:cNvSpPr/>
          <p:nvPr/>
        </p:nvSpPr>
        <p:spPr>
          <a:xfrm>
            <a:off x="4966714" y="3793957"/>
            <a:ext cx="697507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+7 (495) 629-02 68 </a:t>
            </a: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+7 (495) 650-64 92</a:t>
            </a:r>
            <a:endParaRPr lang="ru-RU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1631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158AE-C9A8-A522-5CDD-D1856BD7A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AC8D14-6523-369F-23F0-78585C3C6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18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340F3C6-66D3-E9E9-3B0D-154DD1F32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585" y="115012"/>
            <a:ext cx="8081865" cy="2354765"/>
          </a:xfrm>
        </p:spPr>
        <p:txBody>
          <a:bodyPr>
            <a:normAutofit fontScale="90000"/>
          </a:bodyPr>
          <a:lstStyle/>
          <a:p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СПАСИБО </a:t>
            </a:r>
            <a:b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</a:br>
            <a:r>
              <a:rPr lang="ru-RU" dirty="0">
                <a:ln w="0"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2E4DD8-296F-0166-C5B0-D005A2CA7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859" y="5996739"/>
            <a:ext cx="4524094" cy="7500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FA0F43-AECB-1257-929C-B6E089764D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17673" y="4918208"/>
            <a:ext cx="1453565" cy="14535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329A26-38B7-A3DE-F696-B7ABD1C28D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5367" y="369385"/>
            <a:ext cx="1409700" cy="14097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8FA8D5-EDB8-345F-BFEC-F602C56338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5367" y="3842977"/>
            <a:ext cx="1940788" cy="194078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078508" y="24801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270" y="3213931"/>
            <a:ext cx="2197854" cy="219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662518" y="2543757"/>
            <a:ext cx="7050741" cy="6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Заполните, пожалуйста,  небольшую анкету по ссылке: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  <a:hlinkClick r:id="rId11" tooltip="https://forms.yandex.ru/u/67d0461f84227c617e7af506/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600" b="1" dirty="0">
                <a:latin typeface="+mj-lt"/>
              </a:rPr>
              <a:t>https://forms.</a:t>
            </a:r>
            <a:r>
              <a:rPr lang="en-US" altLang="ru-RU" sz="1600" b="1" dirty="0"/>
              <a:t>yandex.ru/u/67d0461f84227c617e7af506/</a:t>
            </a:r>
            <a:r>
              <a:rPr lang="en-US" altLang="ru-RU" sz="1400" b="1" dirty="0"/>
              <a:t> 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0278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1">
      <a:dk1>
        <a:sysClr val="windowText" lastClr="000000"/>
      </a:dk1>
      <a:lt1>
        <a:srgbClr val="F7F7F7"/>
      </a:lt1>
      <a:dk2>
        <a:srgbClr val="932134"/>
      </a:dk2>
      <a:lt2>
        <a:srgbClr val="EAEAEA"/>
      </a:lt2>
      <a:accent1>
        <a:srgbClr val="C90939"/>
      </a:accent1>
      <a:accent2>
        <a:srgbClr val="F3DFB3"/>
      </a:accent2>
      <a:accent3>
        <a:srgbClr val="DEDEDE"/>
      </a:accent3>
      <a:accent4>
        <a:srgbClr val="B9B9B9"/>
      </a:accent4>
      <a:accent5>
        <a:srgbClr val="7B7B7B"/>
      </a:accent5>
      <a:accent6>
        <a:srgbClr val="3D3D3D"/>
      </a:accent6>
      <a:hlink>
        <a:srgbClr val="AFAFAF"/>
      </a:hlink>
      <a:folHlink>
        <a:srgbClr val="B81733"/>
      </a:folHlink>
    </a:clrScheme>
    <a:fontScheme name="Montserrat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5682</TotalTime>
  <Words>1075</Words>
  <Application>Microsoft Office PowerPoint</Application>
  <PresentationFormat>Широкоэкранный</PresentationFormat>
  <Paragraphs>152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Wingdings</vt:lpstr>
      <vt:lpstr>Calibri</vt:lpstr>
      <vt:lpstr>Montserrat Black</vt:lpstr>
      <vt:lpstr>Times New Roman</vt:lpstr>
      <vt:lpstr>Arial</vt:lpstr>
      <vt:lpstr>Montserrat</vt:lpstr>
      <vt:lpstr>Тема Office</vt:lpstr>
      <vt:lpstr>Презентация PowerPoint</vt:lpstr>
      <vt:lpstr>Презентация PowerPoint</vt:lpstr>
      <vt:lpstr>День 2</vt:lpstr>
      <vt:lpstr>Презентация PowerPoint</vt:lpstr>
      <vt:lpstr>Презентация PowerPoint</vt:lpstr>
      <vt:lpstr>КНИГИ ФОНДА  «Иллюстрированные книжки для маленьких слепых детей»</vt:lpstr>
      <vt:lpstr>КНИГИ ФОНДА  «Иллюстрированные книжки для маленьких слепых детей»</vt:lpstr>
      <vt:lpstr>КНИГИ ФОНДА  «Иллюстрированные книжки для маленьких слепых детей»</vt:lpstr>
      <vt:lpstr>Классификация книг фонда «Иллюстрированные книжки для маленьких слепых детей»:</vt:lpstr>
      <vt:lpstr>ДЕЙСТВИЯ РЕБЕНКА ПРИ РАБОТЕ С КНИГОЙ</vt:lpstr>
      <vt:lpstr>МЕТОДИЧЕСКИЕ РЕКОМЕНДАЦИИ К КНИГАМ  С УЧЁТОМ ПСИХОФИЗИЧЕСКИХ ОСОБЕННОСТЕЙ ДЕТЕЙ  С НАРУШЕНИЯМИ В РАЗВИТИИ.</vt:lpstr>
      <vt:lpstr>Дети с нарушениями опорно-двигательного аппарата</vt:lpstr>
      <vt:lpstr>Дети с расстройствами аутистического спектра </vt:lpstr>
      <vt:lpstr>Особенности использования книг в проектной деятельности по формированию у детей дошкольного возраста основ гражданственности и патриотизма в подготовительной к школе группе « Ромашки»</vt:lpstr>
      <vt:lpstr>Практикум</vt:lpstr>
      <vt:lpstr>ПОДВЕДЕНИЕ ИТОГОВ</vt:lpstr>
      <vt:lpstr>КОНТАКТЫ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Кедрина</dc:creator>
  <cp:lastModifiedBy>Администратор</cp:lastModifiedBy>
  <cp:revision>257</cp:revision>
  <dcterms:created xsi:type="dcterms:W3CDTF">2021-09-06T10:06:11Z</dcterms:created>
  <dcterms:modified xsi:type="dcterms:W3CDTF">2025-03-26T15:23:11Z</dcterms:modified>
</cp:coreProperties>
</file>